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79" r:id="rId4"/>
    <p:sldId id="273" r:id="rId5"/>
    <p:sldId id="274" r:id="rId6"/>
    <p:sldId id="275" r:id="rId7"/>
    <p:sldId id="265" r:id="rId8"/>
    <p:sldId id="262" r:id="rId9"/>
    <p:sldId id="261" r:id="rId10"/>
    <p:sldId id="269" r:id="rId11"/>
    <p:sldId id="258" r:id="rId12"/>
    <p:sldId id="260" r:id="rId13"/>
    <p:sldId id="259" r:id="rId14"/>
    <p:sldId id="268" r:id="rId15"/>
    <p:sldId id="267" r:id="rId16"/>
    <p:sldId id="263" r:id="rId17"/>
    <p:sldId id="264" r:id="rId18"/>
    <p:sldId id="270" r:id="rId19"/>
    <p:sldId id="272"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5605FF-D722-48CD-98DA-24DB8027301A}" v="92" dt="2024-08-21T19:43:04.8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05" autoAdjust="0"/>
    <p:restoredTop sz="94660"/>
  </p:normalViewPr>
  <p:slideViewPr>
    <p:cSldViewPr snapToGrid="0">
      <p:cViewPr>
        <p:scale>
          <a:sx n="33" d="100"/>
          <a:sy n="33" d="100"/>
        </p:scale>
        <p:origin x="1164" y="7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BDBBA5-DA7A-46B6-BAD1-85DFC188642C}" type="datetimeFigureOut">
              <a:rPr lang="en-US" smtClean="0"/>
              <a:t>8/22/2024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5DF1AF-6B74-4189-B7C5-019431B85941}" type="slidenum">
              <a:rPr lang="en-US" smtClean="0"/>
              <a:t>‹#›</a:t>
            </a:fld>
            <a:endParaRPr lang="en-US"/>
          </a:p>
        </p:txBody>
      </p:sp>
    </p:spTree>
    <p:extLst>
      <p:ext uri="{BB962C8B-B14F-4D97-AF65-F5344CB8AC3E}">
        <p14:creationId xmlns:p14="http://schemas.microsoft.com/office/powerpoint/2010/main" val="775380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5DF1AF-6B74-4189-B7C5-019431B85941}" type="slidenum">
              <a:rPr lang="en-US" smtClean="0"/>
              <a:t>8</a:t>
            </a:fld>
            <a:endParaRPr lang="en-US"/>
          </a:p>
        </p:txBody>
      </p:sp>
    </p:spTree>
    <p:extLst>
      <p:ext uri="{BB962C8B-B14F-4D97-AF65-F5344CB8AC3E}">
        <p14:creationId xmlns:p14="http://schemas.microsoft.com/office/powerpoint/2010/main" val="4226589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64146-7932-04DD-F42A-8A94B6BB7B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F1E0F03-4DA5-8BDF-627C-C12D308DB5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83648BC-E6DE-6178-B0BD-D994E2CFC40A}"/>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5" name="Footer Placeholder 4">
            <a:extLst>
              <a:ext uri="{FF2B5EF4-FFF2-40B4-BE49-F238E27FC236}">
                <a16:creationId xmlns:a16="http://schemas.microsoft.com/office/drawing/2014/main" id="{7124B4F6-6172-0F6B-1C94-60EC6E1DA7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DE6B32-6156-AAEE-2BDB-519D0A2F21D4}"/>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19367075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0788F-F51E-0FCD-437E-5ACE8E2AA7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3B2559-2995-9FBF-6B35-994C1BBC8D9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7FACA6-AABA-01AA-5056-A89B83688773}"/>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5" name="Footer Placeholder 4">
            <a:extLst>
              <a:ext uri="{FF2B5EF4-FFF2-40B4-BE49-F238E27FC236}">
                <a16:creationId xmlns:a16="http://schemas.microsoft.com/office/drawing/2014/main" id="{F114D049-53EA-0589-BBDE-60CB85CB7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8DE181-7D29-9F09-731D-ED15F41C1AB6}"/>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33687852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C23BAD-4564-19C7-97EB-5A4F951D75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32D33F6-3F24-A070-4324-472001F570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0BF17D-784C-59A4-0536-39D1153F3F42}"/>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5" name="Footer Placeholder 4">
            <a:extLst>
              <a:ext uri="{FF2B5EF4-FFF2-40B4-BE49-F238E27FC236}">
                <a16:creationId xmlns:a16="http://schemas.microsoft.com/office/drawing/2014/main" id="{2FE62D10-DFD3-32D3-9E4B-F78633758E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8DE6FF-74D1-FF7A-B7CE-69AE979501EE}"/>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3526093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E7E37-DB08-3247-9B18-5ED4D8FDB7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5F030E-FC3E-9899-A73C-9771D6E794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9BDF9B-A2AE-89CF-6653-A572B7ECCAFD}"/>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5" name="Footer Placeholder 4">
            <a:extLst>
              <a:ext uri="{FF2B5EF4-FFF2-40B4-BE49-F238E27FC236}">
                <a16:creationId xmlns:a16="http://schemas.microsoft.com/office/drawing/2014/main" id="{619303C3-18D8-8673-04C0-CB2F5485FC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BFE14C-42E2-BECC-1F85-FB19ABECAC7D}"/>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102165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063E9-76AF-2EC7-C068-9D9D10E5265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7CD5847-F040-F924-A0E2-9777E91634D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7E214E-F74A-7A9E-6471-12B2D50C4540}"/>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5" name="Footer Placeholder 4">
            <a:extLst>
              <a:ext uri="{FF2B5EF4-FFF2-40B4-BE49-F238E27FC236}">
                <a16:creationId xmlns:a16="http://schemas.microsoft.com/office/drawing/2014/main" id="{62BDB1C8-40D8-CDDC-B126-049D98B59F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4E7D4-5CB9-6959-A051-05F17CB2E618}"/>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4083002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66870-F817-65DC-41C9-837A46B3B2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5E3E1E-3699-4942-EA71-7821F249D2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E73CE21-BAA5-3024-A295-4D2D874F55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60EF91-F076-C2DB-6E93-ADA44380A689}"/>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6" name="Footer Placeholder 5">
            <a:extLst>
              <a:ext uri="{FF2B5EF4-FFF2-40B4-BE49-F238E27FC236}">
                <a16:creationId xmlns:a16="http://schemas.microsoft.com/office/drawing/2014/main" id="{1C180F2F-5E89-7CAA-44D7-D14A237F42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0FC260-9951-868E-397B-9A6C24BB422C}"/>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1705362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F8B39-30B6-EE43-D32C-8B443BB9285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A3A0DE-D26E-D416-FB94-99A73E743F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51C0717-C574-D40C-FAFB-D971565C94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7011871-5E74-7885-87D6-86695303F1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B533427-AE79-EB97-8186-BE623D3124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830FD0-48E8-621B-D481-EDBAABA84E17}"/>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8" name="Footer Placeholder 7">
            <a:extLst>
              <a:ext uri="{FF2B5EF4-FFF2-40B4-BE49-F238E27FC236}">
                <a16:creationId xmlns:a16="http://schemas.microsoft.com/office/drawing/2014/main" id="{7B0420EB-AB22-4C2A-C98C-B755C0B7AA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6214CB7-691B-A183-E926-77AABA379485}"/>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3778465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A6486-59E7-1DFB-1968-B7EC548E9D8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0034BA-BDD7-A514-B6F8-864576410EBC}"/>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4" name="Footer Placeholder 3">
            <a:extLst>
              <a:ext uri="{FF2B5EF4-FFF2-40B4-BE49-F238E27FC236}">
                <a16:creationId xmlns:a16="http://schemas.microsoft.com/office/drawing/2014/main" id="{8D046450-0E0F-9021-2385-17B0384AC27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7A4A48-1119-71F3-DCA2-D9AB0134AB4A}"/>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3112571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CD7551-222D-4E0D-044B-5982ACCFE1A9}"/>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3" name="Footer Placeholder 2">
            <a:extLst>
              <a:ext uri="{FF2B5EF4-FFF2-40B4-BE49-F238E27FC236}">
                <a16:creationId xmlns:a16="http://schemas.microsoft.com/office/drawing/2014/main" id="{2C8A90FE-B8D3-95A6-CE64-2F667A2FE0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9D45004-8617-5DF0-430C-BD4A49390314}"/>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2006254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5D253-A763-AE73-E866-E01FE49E6F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429B58-69B3-776B-85A7-E44CDF49DC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5466DB-4CEA-9848-4FEC-05D5A3FD59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636BD6-6554-5E6B-DD5B-7EC21391C8DA}"/>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6" name="Footer Placeholder 5">
            <a:extLst>
              <a:ext uri="{FF2B5EF4-FFF2-40B4-BE49-F238E27FC236}">
                <a16:creationId xmlns:a16="http://schemas.microsoft.com/office/drawing/2014/main" id="{60F3B7D1-C726-5AE1-EF53-E02D41BCA8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83A52-26D9-97D3-5547-C86CC13F3AAB}"/>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1920467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3ECFC-C413-FABD-7F69-AD28402F0D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8AF95B-8105-8AD6-B615-2AD379658A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5330E7-7382-9941-6479-EA5A46B6B6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6268A7-8360-9208-CD20-B786AFB1AD94}"/>
              </a:ext>
            </a:extLst>
          </p:cNvPr>
          <p:cNvSpPr>
            <a:spLocks noGrp="1"/>
          </p:cNvSpPr>
          <p:nvPr>
            <p:ph type="dt" sz="half" idx="10"/>
          </p:nvPr>
        </p:nvSpPr>
        <p:spPr/>
        <p:txBody>
          <a:bodyPr/>
          <a:lstStyle/>
          <a:p>
            <a:fld id="{8CF96B50-3FF5-4457-940B-8128A8FA443E}" type="datetimeFigureOut">
              <a:rPr lang="en-US" smtClean="0"/>
              <a:t>8/22/2024</a:t>
            </a:fld>
            <a:endParaRPr lang="en-US"/>
          </a:p>
        </p:txBody>
      </p:sp>
      <p:sp>
        <p:nvSpPr>
          <p:cNvPr id="6" name="Footer Placeholder 5">
            <a:extLst>
              <a:ext uri="{FF2B5EF4-FFF2-40B4-BE49-F238E27FC236}">
                <a16:creationId xmlns:a16="http://schemas.microsoft.com/office/drawing/2014/main" id="{020497D1-5889-41C4-6AC9-9A2C150A9A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2EC639-D154-C564-2011-1CBD7220EB20}"/>
              </a:ext>
            </a:extLst>
          </p:cNvPr>
          <p:cNvSpPr>
            <a:spLocks noGrp="1"/>
          </p:cNvSpPr>
          <p:nvPr>
            <p:ph type="sldNum" sz="quarter" idx="12"/>
          </p:nvPr>
        </p:nvSpPr>
        <p:spPr/>
        <p:txBody>
          <a:bodyPr/>
          <a:lstStyle/>
          <a:p>
            <a:fld id="{1F9A0B76-758C-463A-B8E6-BEF41F98D34C}" type="slidenum">
              <a:rPr lang="en-US" smtClean="0"/>
              <a:t>‹#›</a:t>
            </a:fld>
            <a:endParaRPr lang="en-US"/>
          </a:p>
        </p:txBody>
      </p:sp>
    </p:spTree>
    <p:extLst>
      <p:ext uri="{BB962C8B-B14F-4D97-AF65-F5344CB8AC3E}">
        <p14:creationId xmlns:p14="http://schemas.microsoft.com/office/powerpoint/2010/main" val="2425856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742273-C2A3-185E-4653-C7CB5F4B0E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1029D4-431A-B982-730E-B2CF87D39B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B9A483-7323-62B0-C5E8-76F854EE2F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F96B50-3FF5-4457-940B-8128A8FA443E}" type="datetimeFigureOut">
              <a:rPr lang="en-US" smtClean="0"/>
              <a:t>8/22/2024</a:t>
            </a:fld>
            <a:endParaRPr lang="en-US"/>
          </a:p>
        </p:txBody>
      </p:sp>
      <p:sp>
        <p:nvSpPr>
          <p:cNvPr id="5" name="Footer Placeholder 4">
            <a:extLst>
              <a:ext uri="{FF2B5EF4-FFF2-40B4-BE49-F238E27FC236}">
                <a16:creationId xmlns:a16="http://schemas.microsoft.com/office/drawing/2014/main" id="{8C7DF1EB-2126-4F5D-3021-9EA58447A4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F4433CB-E77E-B4F0-B80E-74D61CB6CB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9A0B76-758C-463A-B8E6-BEF41F98D34C}" type="slidenum">
              <a:rPr lang="en-US" smtClean="0"/>
              <a:t>‹#›</a:t>
            </a:fld>
            <a:endParaRPr lang="en-US"/>
          </a:p>
        </p:txBody>
      </p:sp>
    </p:spTree>
    <p:extLst>
      <p:ext uri="{BB962C8B-B14F-4D97-AF65-F5344CB8AC3E}">
        <p14:creationId xmlns:p14="http://schemas.microsoft.com/office/powerpoint/2010/main" val="1565430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jp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jp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jp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jp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jp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3000"/>
                    </a14:imgEffect>
                    <a14:imgEffect>
                      <a14:brightnessContrast bright="-21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3B982-6291-3397-138D-9949C7308B94}"/>
              </a:ext>
            </a:extLst>
          </p:cNvPr>
          <p:cNvSpPr>
            <a:spLocks noGrp="1"/>
          </p:cNvSpPr>
          <p:nvPr>
            <p:ph type="ctrTitle"/>
          </p:nvPr>
        </p:nvSpPr>
        <p:spPr>
          <a:xfrm>
            <a:off x="1064302" y="1122363"/>
            <a:ext cx="9603698" cy="2805060"/>
          </a:xfrm>
        </p:spPr>
        <p:txBody>
          <a:bodyPr>
            <a:normAutofit/>
          </a:bodyPr>
          <a:lstStyle/>
          <a:p>
            <a:r>
              <a:rPr lang="en-IN" sz="11000" dirty="0">
                <a:solidFill>
                  <a:schemeClr val="bg2"/>
                </a:solidFill>
                <a:latin typeface="Arial Black" panose="020B0A04020102020204" pitchFamily="34" charset="0"/>
              </a:rPr>
              <a:t>COUNT-IT</a:t>
            </a:r>
            <a:endParaRPr lang="en-US" sz="11000" dirty="0">
              <a:solidFill>
                <a:schemeClr val="bg2"/>
              </a:solidFill>
              <a:latin typeface="Arial Black" panose="020B0A04020102020204" pitchFamily="34" charset="0"/>
            </a:endParaRPr>
          </a:p>
        </p:txBody>
      </p:sp>
      <p:sp>
        <p:nvSpPr>
          <p:cNvPr id="3" name="Subtitle 2">
            <a:extLst>
              <a:ext uri="{FF2B5EF4-FFF2-40B4-BE49-F238E27FC236}">
                <a16:creationId xmlns:a16="http://schemas.microsoft.com/office/drawing/2014/main" id="{8AA07892-1281-93C5-B708-3E241A10DA3D}"/>
              </a:ext>
            </a:extLst>
          </p:cNvPr>
          <p:cNvSpPr>
            <a:spLocks noGrp="1"/>
          </p:cNvSpPr>
          <p:nvPr>
            <p:ph type="subTitle" idx="1"/>
          </p:nvPr>
        </p:nvSpPr>
        <p:spPr>
          <a:xfrm>
            <a:off x="1419069" y="4281892"/>
            <a:ext cx="9144000" cy="415326"/>
          </a:xfrm>
        </p:spPr>
        <p:txBody>
          <a:bodyPr>
            <a:normAutofit lnSpcReduction="10000"/>
          </a:bodyPr>
          <a:lstStyle/>
          <a:p>
            <a:r>
              <a:rPr lang="en-IN" dirty="0">
                <a:solidFill>
                  <a:schemeClr val="bg2"/>
                </a:solidFill>
                <a:latin typeface="Bahnschrift" panose="020B0502040204020203" pitchFamily="34" charset="0"/>
              </a:rPr>
              <a:t>The Inventory Management System</a:t>
            </a:r>
            <a:endParaRPr lang="en-US" dirty="0">
              <a:solidFill>
                <a:schemeClr val="bg2"/>
              </a:solidFill>
              <a:latin typeface="Bahnschrift" panose="020B0502040204020203" pitchFamily="34" charset="0"/>
            </a:endParaRPr>
          </a:p>
        </p:txBody>
      </p:sp>
      <p:pic>
        <p:nvPicPr>
          <p:cNvPr id="4" name="Picture 3">
            <a:extLst>
              <a:ext uri="{FF2B5EF4-FFF2-40B4-BE49-F238E27FC236}">
                <a16:creationId xmlns:a16="http://schemas.microsoft.com/office/drawing/2014/main" id="{6E17F761-FEED-6054-CD04-3C7E6555797D}"/>
              </a:ext>
            </a:extLst>
          </p:cNvPr>
          <p:cNvPicPr>
            <a:picLocks noChangeAspect="1"/>
          </p:cNvPicPr>
          <p:nvPr/>
        </p:nvPicPr>
        <p:blipFill>
          <a:blip r:embed="rId4"/>
          <a:stretch>
            <a:fillRect/>
          </a:stretch>
        </p:blipFill>
        <p:spPr>
          <a:xfrm>
            <a:off x="20199415" y="853217"/>
            <a:ext cx="5151566" cy="5151566"/>
          </a:xfrm>
          <a:prstGeom prst="rect">
            <a:avLst/>
          </a:prstGeom>
        </p:spPr>
      </p:pic>
      <p:pic>
        <p:nvPicPr>
          <p:cNvPr id="5" name="Picture 4">
            <a:extLst>
              <a:ext uri="{FF2B5EF4-FFF2-40B4-BE49-F238E27FC236}">
                <a16:creationId xmlns:a16="http://schemas.microsoft.com/office/drawing/2014/main" id="{8F96294B-DEDF-3C8C-0837-F033E4D272FF}"/>
              </a:ext>
            </a:extLst>
          </p:cNvPr>
          <p:cNvPicPr>
            <a:picLocks noChangeAspect="1"/>
          </p:cNvPicPr>
          <p:nvPr/>
        </p:nvPicPr>
        <p:blipFill>
          <a:blip r:embed="rId5"/>
          <a:stretch>
            <a:fillRect/>
          </a:stretch>
        </p:blipFill>
        <p:spPr>
          <a:xfrm>
            <a:off x="14564118" y="1459821"/>
            <a:ext cx="4950381" cy="3938357"/>
          </a:xfrm>
          <a:prstGeom prst="rect">
            <a:avLst/>
          </a:prstGeom>
        </p:spPr>
      </p:pic>
    </p:spTree>
    <p:extLst>
      <p:ext uri="{BB962C8B-B14F-4D97-AF65-F5344CB8AC3E}">
        <p14:creationId xmlns:p14="http://schemas.microsoft.com/office/powerpoint/2010/main" val="12984038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9009A6-50AA-55A7-DA92-C5AAC642A0D6}"/>
              </a:ext>
            </a:extLst>
          </p:cNvPr>
          <p:cNvSpPr>
            <a:spLocks noGrp="1"/>
          </p:cNvSpPr>
          <p:nvPr>
            <p:ph idx="1"/>
          </p:nvPr>
        </p:nvSpPr>
        <p:spPr>
          <a:xfrm>
            <a:off x="265472" y="265470"/>
            <a:ext cx="5594556" cy="6592529"/>
          </a:xfrm>
        </p:spPr>
        <p:txBody>
          <a:bodyPr>
            <a:normAutofit/>
          </a:bodyPr>
          <a:lstStyle/>
          <a:p>
            <a:pPr marL="0" indent="0">
              <a:buNone/>
            </a:pPr>
            <a:r>
              <a:rPr lang="en-US" sz="2600" b="1" dirty="0">
                <a:solidFill>
                  <a:schemeClr val="bg1"/>
                </a:solidFill>
              </a:rPr>
              <a:t>MongoDb: </a:t>
            </a:r>
            <a:r>
              <a:rPr lang="en-US" sz="2600" dirty="0">
                <a:solidFill>
                  <a:schemeClr val="bg1"/>
                </a:solidFill>
              </a:rPr>
              <a:t>MongoDB is a NoSQL database that stores data in flexible, JSON-like documents. It’s known for its scalability, high performance, and ability to handle unstructured data.</a:t>
            </a:r>
          </a:p>
          <a:p>
            <a:pPr marL="0" indent="0">
              <a:buNone/>
            </a:pPr>
            <a:endParaRPr lang="en-US" sz="2600" dirty="0">
              <a:solidFill>
                <a:schemeClr val="bg1"/>
              </a:solidFill>
            </a:endParaRPr>
          </a:p>
          <a:p>
            <a:pPr marL="0" indent="0">
              <a:buNone/>
            </a:pPr>
            <a:r>
              <a:rPr lang="en-US" sz="2600" dirty="0">
                <a:solidFill>
                  <a:schemeClr val="bg1"/>
                </a:solidFill>
              </a:rPr>
              <a:t>Key Uses:</a:t>
            </a:r>
          </a:p>
          <a:p>
            <a:r>
              <a:rPr lang="en-US" sz="2600" dirty="0">
                <a:solidFill>
                  <a:schemeClr val="bg1"/>
                </a:solidFill>
              </a:rPr>
              <a:t>Content Management Systems (CMS)</a:t>
            </a:r>
          </a:p>
          <a:p>
            <a:r>
              <a:rPr lang="en-US" sz="2600" dirty="0">
                <a:solidFill>
                  <a:schemeClr val="bg1"/>
                </a:solidFill>
              </a:rPr>
              <a:t>Real-Time Analytics</a:t>
            </a:r>
          </a:p>
          <a:p>
            <a:r>
              <a:rPr lang="en-US" sz="2600" dirty="0">
                <a:solidFill>
                  <a:schemeClr val="bg1"/>
                </a:solidFill>
              </a:rPr>
              <a:t>Mobile Applications</a:t>
            </a:r>
          </a:p>
          <a:p>
            <a:r>
              <a:rPr lang="en-US" sz="2600" dirty="0">
                <a:solidFill>
                  <a:schemeClr val="bg1"/>
                </a:solidFill>
              </a:rPr>
              <a:t>Internet of Things (IoT)</a:t>
            </a:r>
          </a:p>
          <a:p>
            <a:pPr marL="0" indent="0">
              <a:buNone/>
            </a:pPr>
            <a:r>
              <a:rPr lang="en-US" sz="2600" dirty="0">
                <a:solidFill>
                  <a:schemeClr val="bg1"/>
                </a:solidFill>
              </a:rPr>
              <a:t>E-commerce</a:t>
            </a:r>
          </a:p>
        </p:txBody>
      </p:sp>
      <p:pic>
        <p:nvPicPr>
          <p:cNvPr id="7" name="Picture 6">
            <a:extLst>
              <a:ext uri="{FF2B5EF4-FFF2-40B4-BE49-F238E27FC236}">
                <a16:creationId xmlns:a16="http://schemas.microsoft.com/office/drawing/2014/main" id="{11AD414E-12ED-863B-F6F0-39F5310CBF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1974" y="2718558"/>
            <a:ext cx="5230761" cy="1420884"/>
          </a:xfrm>
          <a:prstGeom prst="rect">
            <a:avLst/>
          </a:prstGeom>
        </p:spPr>
      </p:pic>
      <p:pic>
        <p:nvPicPr>
          <p:cNvPr id="2" name="Picture 1">
            <a:extLst>
              <a:ext uri="{FF2B5EF4-FFF2-40B4-BE49-F238E27FC236}">
                <a16:creationId xmlns:a16="http://schemas.microsoft.com/office/drawing/2014/main" id="{89C64EF7-F3DD-FBDF-9D74-09167DA8FE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846352" y="1152673"/>
            <a:ext cx="4483227" cy="4048914"/>
          </a:xfrm>
          <a:prstGeom prst="rect">
            <a:avLst/>
          </a:prstGeom>
          <a:effectLst>
            <a:outerShdw dir="5400000" algn="ctr" rotWithShape="0">
              <a:srgbClr val="000000">
                <a:alpha val="0"/>
              </a:srgbClr>
            </a:outerShdw>
          </a:effectLst>
        </p:spPr>
      </p:pic>
      <p:pic>
        <p:nvPicPr>
          <p:cNvPr id="4" name="Picture 3">
            <a:extLst>
              <a:ext uri="{FF2B5EF4-FFF2-40B4-BE49-F238E27FC236}">
                <a16:creationId xmlns:a16="http://schemas.microsoft.com/office/drawing/2014/main" id="{346C2E0F-B7BA-C916-911B-AAEAE22B15B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78491" y="2067158"/>
            <a:ext cx="5572125" cy="2124075"/>
          </a:xfrm>
          <a:prstGeom prst="rect">
            <a:avLst/>
          </a:prstGeom>
        </p:spPr>
      </p:pic>
    </p:spTree>
    <p:extLst>
      <p:ext uri="{BB962C8B-B14F-4D97-AF65-F5344CB8AC3E}">
        <p14:creationId xmlns:p14="http://schemas.microsoft.com/office/powerpoint/2010/main" val="3441723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713D6049-5CB5-5C74-5AD1-F46843CB7F34}"/>
              </a:ext>
            </a:extLst>
          </p:cNvPr>
          <p:cNvSpPr>
            <a:spLocks noGrp="1"/>
          </p:cNvSpPr>
          <p:nvPr>
            <p:ph idx="1"/>
          </p:nvPr>
        </p:nvSpPr>
        <p:spPr>
          <a:xfrm>
            <a:off x="344775" y="449705"/>
            <a:ext cx="6071016" cy="6056026"/>
          </a:xfrm>
        </p:spPr>
        <p:txBody>
          <a:bodyPr>
            <a:normAutofit fontScale="92500" lnSpcReduction="10000"/>
          </a:bodyPr>
          <a:lstStyle/>
          <a:p>
            <a:pPr marL="0" indent="0">
              <a:buNone/>
            </a:pPr>
            <a:r>
              <a:rPr lang="en-IN" b="1" dirty="0">
                <a:solidFill>
                  <a:schemeClr val="bg1"/>
                </a:solidFill>
              </a:rPr>
              <a:t>SpringBoot:-</a:t>
            </a:r>
            <a:r>
              <a:rPr lang="en-GB" dirty="0">
                <a:solidFill>
                  <a:schemeClr val="bg1"/>
                </a:solidFill>
              </a:rPr>
              <a:t>Spring Boot is a Java-based framework used to create stand-alone, production-ready applications with minimal configuration. It simplifies the development process by providing auto-configuration and embedded servers.</a:t>
            </a:r>
          </a:p>
          <a:p>
            <a:endParaRPr lang="en-GB" dirty="0">
              <a:solidFill>
                <a:schemeClr val="bg1"/>
              </a:solidFill>
            </a:endParaRPr>
          </a:p>
          <a:p>
            <a:pPr marL="0" indent="0">
              <a:buNone/>
            </a:pPr>
            <a:r>
              <a:rPr lang="en-GB" dirty="0">
                <a:solidFill>
                  <a:schemeClr val="bg1"/>
                </a:solidFill>
              </a:rPr>
              <a:t>Where It’s Used:</a:t>
            </a:r>
          </a:p>
          <a:p>
            <a:r>
              <a:rPr lang="en-GB" dirty="0">
                <a:solidFill>
                  <a:schemeClr val="bg1"/>
                </a:solidFill>
              </a:rPr>
              <a:t>Web Applications: To build </a:t>
            </a:r>
          </a:p>
          <a:p>
            <a:pPr marL="0" indent="0">
              <a:buNone/>
            </a:pPr>
            <a:r>
              <a:rPr lang="en-GB" dirty="0">
                <a:solidFill>
                  <a:schemeClr val="bg1"/>
                </a:solidFill>
              </a:rPr>
              <a:t>    RESTful APIs and web services.</a:t>
            </a:r>
          </a:p>
          <a:p>
            <a:r>
              <a:rPr lang="en-GB" dirty="0">
                <a:solidFill>
                  <a:schemeClr val="bg1"/>
                </a:solidFill>
              </a:rPr>
              <a:t>Microservices: For creating small, independent, and scalable services.</a:t>
            </a:r>
          </a:p>
          <a:p>
            <a:r>
              <a:rPr lang="en-GB" dirty="0">
                <a:solidFill>
                  <a:schemeClr val="bg1"/>
                </a:solidFill>
              </a:rPr>
              <a:t>Enterprise Applications: In large-scale business applications for its ease of integration and deployment.</a:t>
            </a:r>
            <a:endParaRPr lang="en-IN" dirty="0">
              <a:solidFill>
                <a:schemeClr val="bg1"/>
              </a:solidFill>
            </a:endParaRPr>
          </a:p>
        </p:txBody>
      </p:sp>
      <p:pic>
        <p:nvPicPr>
          <p:cNvPr id="3" name="Picture 2">
            <a:extLst>
              <a:ext uri="{FF2B5EF4-FFF2-40B4-BE49-F238E27FC236}">
                <a16:creationId xmlns:a16="http://schemas.microsoft.com/office/drawing/2014/main" id="{9B070F76-29CD-F1C0-0ABA-A3A04AEC32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5791" y="2067158"/>
            <a:ext cx="5572125" cy="2124075"/>
          </a:xfrm>
          <a:prstGeom prst="rect">
            <a:avLst/>
          </a:prstGeom>
        </p:spPr>
      </p:pic>
      <p:pic>
        <p:nvPicPr>
          <p:cNvPr id="2" name="Picture 1">
            <a:extLst>
              <a:ext uri="{FF2B5EF4-FFF2-40B4-BE49-F238E27FC236}">
                <a16:creationId xmlns:a16="http://schemas.microsoft.com/office/drawing/2014/main" id="{2C243A0A-DBFD-6901-8FBE-B23BE7B241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638274" y="2718558"/>
            <a:ext cx="5230761" cy="1420884"/>
          </a:xfrm>
          <a:prstGeom prst="rect">
            <a:avLst/>
          </a:prstGeom>
        </p:spPr>
      </p:pic>
      <p:pic>
        <p:nvPicPr>
          <p:cNvPr id="4" name="Picture 3">
            <a:extLst>
              <a:ext uri="{FF2B5EF4-FFF2-40B4-BE49-F238E27FC236}">
                <a16:creationId xmlns:a16="http://schemas.microsoft.com/office/drawing/2014/main" id="{FAA46BE9-EF24-3785-F5DC-C9978B9BB6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19153" y="1376633"/>
            <a:ext cx="6061023" cy="3921839"/>
          </a:xfrm>
          <a:prstGeom prst="rect">
            <a:avLst/>
          </a:prstGeom>
        </p:spPr>
      </p:pic>
    </p:spTree>
    <p:extLst>
      <p:ext uri="{BB962C8B-B14F-4D97-AF65-F5344CB8AC3E}">
        <p14:creationId xmlns:p14="http://schemas.microsoft.com/office/powerpoint/2010/main" val="157585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B3208C-53BD-EEBE-5F3F-7EA37214D070}"/>
              </a:ext>
            </a:extLst>
          </p:cNvPr>
          <p:cNvSpPr>
            <a:spLocks noGrp="1"/>
          </p:cNvSpPr>
          <p:nvPr>
            <p:ph idx="1"/>
          </p:nvPr>
        </p:nvSpPr>
        <p:spPr>
          <a:xfrm>
            <a:off x="269823" y="299803"/>
            <a:ext cx="5826177" cy="6310859"/>
          </a:xfrm>
        </p:spPr>
        <p:txBody>
          <a:bodyPr>
            <a:normAutofit fontScale="92500" lnSpcReduction="10000"/>
          </a:bodyPr>
          <a:lstStyle/>
          <a:p>
            <a:pPr marL="0" indent="0">
              <a:buNone/>
            </a:pPr>
            <a:r>
              <a:rPr lang="en-US" b="1" dirty="0">
                <a:solidFill>
                  <a:schemeClr val="bg1"/>
                </a:solidFill>
              </a:rPr>
              <a:t>Tailwind:- </a:t>
            </a:r>
            <a:r>
              <a:rPr lang="en-GB" dirty="0">
                <a:solidFill>
                  <a:schemeClr val="bg1"/>
                </a:solidFill>
              </a:rPr>
              <a:t>Tailwind CSS is a utility-first CSS framework that provides a set of pre-designed utility classes. These classes enable developers to style their web applications directly in the HTML, without writing custom CSS.</a:t>
            </a:r>
          </a:p>
          <a:p>
            <a:pPr marL="0" indent="0">
              <a:buNone/>
            </a:pPr>
            <a:endParaRPr lang="en-GB" dirty="0">
              <a:solidFill>
                <a:schemeClr val="bg1"/>
              </a:solidFill>
            </a:endParaRPr>
          </a:p>
          <a:p>
            <a:pPr marL="0" indent="0">
              <a:buNone/>
            </a:pPr>
            <a:r>
              <a:rPr lang="en-GB" dirty="0">
                <a:solidFill>
                  <a:schemeClr val="bg1"/>
                </a:solidFill>
              </a:rPr>
              <a:t>Where It’s Used:</a:t>
            </a:r>
          </a:p>
          <a:p>
            <a:r>
              <a:rPr lang="en-GB" dirty="0">
                <a:solidFill>
                  <a:schemeClr val="bg1"/>
                </a:solidFill>
              </a:rPr>
              <a:t>Web Development: To build responsive and visually appealing user interfaces quickly.</a:t>
            </a:r>
          </a:p>
          <a:p>
            <a:r>
              <a:rPr lang="en-GB" dirty="0">
                <a:solidFill>
                  <a:schemeClr val="bg1"/>
                </a:solidFill>
              </a:rPr>
              <a:t>Prototyping: For rapid UI prototyping due to its extensive library of utility classes.</a:t>
            </a:r>
          </a:p>
          <a:p>
            <a:r>
              <a:rPr lang="en-GB" dirty="0">
                <a:solidFill>
                  <a:schemeClr val="bg1"/>
                </a:solidFill>
              </a:rPr>
              <a:t>Custom Designs: Allows for extensive customization without the need for overriding pre-built component styles.</a:t>
            </a:r>
            <a:endParaRPr lang="en-US" dirty="0">
              <a:solidFill>
                <a:schemeClr val="bg1"/>
              </a:solidFill>
            </a:endParaRPr>
          </a:p>
        </p:txBody>
      </p:sp>
      <p:pic>
        <p:nvPicPr>
          <p:cNvPr id="5" name="Picture 4">
            <a:extLst>
              <a:ext uri="{FF2B5EF4-FFF2-40B4-BE49-F238E27FC236}">
                <a16:creationId xmlns:a16="http://schemas.microsoft.com/office/drawing/2014/main" id="{96BA6DDD-5890-3086-6088-6757E0E004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1153" y="1376633"/>
            <a:ext cx="6061023" cy="3921839"/>
          </a:xfrm>
          <a:prstGeom prst="rect">
            <a:avLst/>
          </a:prstGeom>
        </p:spPr>
      </p:pic>
      <p:pic>
        <p:nvPicPr>
          <p:cNvPr id="7" name="Picture 6">
            <a:extLst>
              <a:ext uri="{FF2B5EF4-FFF2-40B4-BE49-F238E27FC236}">
                <a16:creationId xmlns:a16="http://schemas.microsoft.com/office/drawing/2014/main" id="{9778712B-D08C-D315-0867-D0956D1169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04397" y="1058993"/>
            <a:ext cx="4740014" cy="4740014"/>
          </a:xfrm>
          <a:prstGeom prst="rect">
            <a:avLst/>
          </a:prstGeom>
        </p:spPr>
      </p:pic>
      <p:pic>
        <p:nvPicPr>
          <p:cNvPr id="2" name="Picture 1">
            <a:extLst>
              <a:ext uri="{FF2B5EF4-FFF2-40B4-BE49-F238E27FC236}">
                <a16:creationId xmlns:a16="http://schemas.microsoft.com/office/drawing/2014/main" id="{DDD12D80-0EF4-D733-20DF-4F1E04E40A0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598391" y="2067158"/>
            <a:ext cx="5572125" cy="2124075"/>
          </a:xfrm>
          <a:prstGeom prst="rect">
            <a:avLst/>
          </a:prstGeom>
        </p:spPr>
      </p:pic>
    </p:spTree>
    <p:extLst>
      <p:ext uri="{BB962C8B-B14F-4D97-AF65-F5344CB8AC3E}">
        <p14:creationId xmlns:p14="http://schemas.microsoft.com/office/powerpoint/2010/main" val="1605960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B2EA48-E38B-54F9-C4F5-0698433A169E}"/>
              </a:ext>
            </a:extLst>
          </p:cNvPr>
          <p:cNvSpPr>
            <a:spLocks noGrp="1"/>
          </p:cNvSpPr>
          <p:nvPr>
            <p:ph idx="1"/>
          </p:nvPr>
        </p:nvSpPr>
        <p:spPr>
          <a:xfrm>
            <a:off x="208612" y="513413"/>
            <a:ext cx="5887387" cy="6172200"/>
          </a:xfrm>
        </p:spPr>
        <p:txBody>
          <a:bodyPr>
            <a:normAutofit fontScale="92500" lnSpcReduction="20000"/>
          </a:bodyPr>
          <a:lstStyle/>
          <a:p>
            <a:pPr marL="0" indent="0">
              <a:buNone/>
            </a:pPr>
            <a:r>
              <a:rPr lang="en-IN" b="1" dirty="0">
                <a:solidFill>
                  <a:schemeClr val="bg1"/>
                </a:solidFill>
              </a:rPr>
              <a:t>J</a:t>
            </a:r>
            <a:r>
              <a:rPr lang="en-US" b="1" dirty="0">
                <a:solidFill>
                  <a:schemeClr val="bg1"/>
                </a:solidFill>
              </a:rPr>
              <a:t>avaScript</a:t>
            </a:r>
            <a:r>
              <a:rPr lang="en-US" dirty="0">
                <a:solidFill>
                  <a:schemeClr val="bg1"/>
                </a:solidFill>
              </a:rPr>
              <a:t>:- </a:t>
            </a:r>
            <a:r>
              <a:rPr lang="en-GB" dirty="0">
                <a:solidFill>
                  <a:schemeClr val="bg1"/>
                </a:solidFill>
              </a:rPr>
              <a:t>JavaScript is a versatile, high-level programming language primarily used to create interactive effects within web browsers. It is a core technology of the World Wide Web, alongside HTML and CSS.</a:t>
            </a:r>
          </a:p>
          <a:p>
            <a:endParaRPr lang="en-GB" dirty="0">
              <a:solidFill>
                <a:schemeClr val="bg1"/>
              </a:solidFill>
            </a:endParaRPr>
          </a:p>
          <a:p>
            <a:pPr marL="0" indent="0">
              <a:buNone/>
            </a:pPr>
            <a:r>
              <a:rPr lang="en-GB" dirty="0">
                <a:solidFill>
                  <a:schemeClr val="bg1"/>
                </a:solidFill>
              </a:rPr>
              <a:t>Where It’s Used:</a:t>
            </a:r>
          </a:p>
          <a:p>
            <a:r>
              <a:rPr lang="en-GB" dirty="0">
                <a:solidFill>
                  <a:schemeClr val="bg1"/>
                </a:solidFill>
              </a:rPr>
              <a:t>Web Development: To add interactivity to websites, such as dynamic content updates, animations, and form validations.</a:t>
            </a:r>
          </a:p>
          <a:p>
            <a:r>
              <a:rPr lang="en-GB" dirty="0">
                <a:solidFill>
                  <a:schemeClr val="bg1"/>
                </a:solidFill>
              </a:rPr>
              <a:t>Server-Side Development: With environments like Node.js, JavaScript can be used to build scalable network applications.</a:t>
            </a:r>
          </a:p>
          <a:p>
            <a:r>
              <a:rPr lang="en-GB" dirty="0">
                <a:solidFill>
                  <a:schemeClr val="bg1"/>
                </a:solidFill>
              </a:rPr>
              <a:t>Mobile App Development: Frameworks like React Native allow developers to build mobile apps using JavaScript.</a:t>
            </a:r>
          </a:p>
        </p:txBody>
      </p:sp>
      <p:pic>
        <p:nvPicPr>
          <p:cNvPr id="7" name="Picture 6">
            <a:extLst>
              <a:ext uri="{FF2B5EF4-FFF2-40B4-BE49-F238E27FC236}">
                <a16:creationId xmlns:a16="http://schemas.microsoft.com/office/drawing/2014/main" id="{12BEF111-D83E-210C-038D-B62428B977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8797" y="1058993"/>
            <a:ext cx="4740014" cy="4740014"/>
          </a:xfrm>
          <a:prstGeom prst="rect">
            <a:avLst/>
          </a:prstGeom>
        </p:spPr>
      </p:pic>
      <p:pic>
        <p:nvPicPr>
          <p:cNvPr id="2" name="Picture 1">
            <a:extLst>
              <a:ext uri="{FF2B5EF4-FFF2-40B4-BE49-F238E27FC236}">
                <a16:creationId xmlns:a16="http://schemas.microsoft.com/office/drawing/2014/main" id="{E3FDE9B4-8890-0D3E-6AA5-1D58784BBB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57853" y="1376633"/>
            <a:ext cx="6061023" cy="3921839"/>
          </a:xfrm>
          <a:prstGeom prst="rect">
            <a:avLst/>
          </a:prstGeom>
        </p:spPr>
      </p:pic>
      <p:pic>
        <p:nvPicPr>
          <p:cNvPr id="4" name="Content Placeholder 4">
            <a:extLst>
              <a:ext uri="{FF2B5EF4-FFF2-40B4-BE49-F238E27FC236}">
                <a16:creationId xmlns:a16="http://schemas.microsoft.com/office/drawing/2014/main" id="{F72D37D1-EA5F-8C02-2AAF-789BB02E96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20484" y="1205424"/>
            <a:ext cx="3873910" cy="4447152"/>
          </a:xfrm>
          <a:prstGeom prst="rect">
            <a:avLst/>
          </a:prstGeom>
        </p:spPr>
      </p:pic>
    </p:spTree>
    <p:extLst>
      <p:ext uri="{BB962C8B-B14F-4D97-AF65-F5344CB8AC3E}">
        <p14:creationId xmlns:p14="http://schemas.microsoft.com/office/powerpoint/2010/main" val="31118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B6AEDA2-8A9F-73CC-59BB-2B071BFB4EA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462684" y="1205424"/>
            <a:ext cx="3873910" cy="4447152"/>
          </a:xfrm>
        </p:spPr>
      </p:pic>
      <p:sp>
        <p:nvSpPr>
          <p:cNvPr id="3" name="TextBox 2">
            <a:extLst>
              <a:ext uri="{FF2B5EF4-FFF2-40B4-BE49-F238E27FC236}">
                <a16:creationId xmlns:a16="http://schemas.microsoft.com/office/drawing/2014/main" id="{9B9AFD5C-27FE-B242-7355-2ADAC462C16D}"/>
              </a:ext>
            </a:extLst>
          </p:cNvPr>
          <p:cNvSpPr txBox="1"/>
          <p:nvPr/>
        </p:nvSpPr>
        <p:spPr>
          <a:xfrm>
            <a:off x="265471" y="382012"/>
            <a:ext cx="6518787" cy="6494085"/>
          </a:xfrm>
          <a:prstGeom prst="rect">
            <a:avLst/>
          </a:prstGeom>
          <a:noFill/>
        </p:spPr>
        <p:txBody>
          <a:bodyPr wrap="square" rtlCol="0">
            <a:spAutoFit/>
          </a:bodyPr>
          <a:lstStyle/>
          <a:p>
            <a:r>
              <a:rPr lang="en-GB" sz="2600" b="1" dirty="0">
                <a:solidFill>
                  <a:schemeClr val="bg1"/>
                </a:solidFill>
              </a:rPr>
              <a:t>React.JS:-</a:t>
            </a:r>
            <a:r>
              <a:rPr lang="en-GB" sz="2600" dirty="0">
                <a:solidFill>
                  <a:schemeClr val="bg1"/>
                </a:solidFill>
              </a:rPr>
              <a:t> React.js is a JavaScript library for building user interfaces, developed by Facebook. It uses a component-based architecture and a virtual DOM for efficient updates.</a:t>
            </a:r>
          </a:p>
          <a:p>
            <a:endParaRPr lang="en-GB" sz="2600" dirty="0">
              <a:solidFill>
                <a:schemeClr val="bg1"/>
              </a:solidFill>
            </a:endParaRPr>
          </a:p>
          <a:p>
            <a:r>
              <a:rPr lang="en-GB" sz="2600" b="1" dirty="0">
                <a:solidFill>
                  <a:schemeClr val="bg1"/>
                </a:solidFill>
              </a:rPr>
              <a:t>Uses:</a:t>
            </a:r>
          </a:p>
          <a:p>
            <a:r>
              <a:rPr lang="en-US" sz="2600" b="1" dirty="0">
                <a:solidFill>
                  <a:schemeClr val="bg1"/>
                </a:solidFill>
              </a:rPr>
              <a:t>Web Applications: </a:t>
            </a:r>
            <a:r>
              <a:rPr lang="en-US" sz="2600" dirty="0">
                <a:solidFill>
                  <a:schemeClr val="bg1"/>
                </a:solidFill>
              </a:rPr>
              <a:t>Build dynamic and responsive websites.</a:t>
            </a:r>
          </a:p>
          <a:p>
            <a:r>
              <a:rPr lang="en-US" sz="2600" b="1" dirty="0">
                <a:solidFill>
                  <a:schemeClr val="bg1"/>
                </a:solidFill>
              </a:rPr>
              <a:t>Mobile Apps (React Native): </a:t>
            </a:r>
            <a:r>
              <a:rPr lang="en-US" sz="2600" dirty="0">
                <a:solidFill>
                  <a:schemeClr val="bg1"/>
                </a:solidFill>
              </a:rPr>
              <a:t>Create cross-platform mobile apps for iOS and Android.</a:t>
            </a:r>
          </a:p>
          <a:p>
            <a:r>
              <a:rPr lang="en-US" sz="2600" b="1" dirty="0">
                <a:solidFill>
                  <a:schemeClr val="bg1"/>
                </a:solidFill>
              </a:rPr>
              <a:t>Real-Time Apps: </a:t>
            </a:r>
            <a:r>
              <a:rPr lang="en-US" sz="2600" dirty="0">
                <a:solidFill>
                  <a:schemeClr val="bg1"/>
                </a:solidFill>
              </a:rPr>
              <a:t>Develop applications like chat apps and live streaming platforms.</a:t>
            </a:r>
          </a:p>
          <a:p>
            <a:r>
              <a:rPr lang="en-US" sz="2600" b="1" dirty="0">
                <a:solidFill>
                  <a:schemeClr val="bg1"/>
                </a:solidFill>
              </a:rPr>
              <a:t>Dashboards:</a:t>
            </a:r>
            <a:r>
              <a:rPr lang="en-US" sz="2600" dirty="0">
                <a:solidFill>
                  <a:schemeClr val="bg1"/>
                </a:solidFill>
              </a:rPr>
              <a:t> Design interactive and data-driven dashboards.</a:t>
            </a:r>
          </a:p>
          <a:p>
            <a:endParaRPr lang="en-US" sz="2600" dirty="0">
              <a:solidFill>
                <a:schemeClr val="bg1"/>
              </a:solidFill>
            </a:endParaRPr>
          </a:p>
        </p:txBody>
      </p:sp>
      <p:pic>
        <p:nvPicPr>
          <p:cNvPr id="4" name="Picture 3">
            <a:extLst>
              <a:ext uri="{FF2B5EF4-FFF2-40B4-BE49-F238E27FC236}">
                <a16:creationId xmlns:a16="http://schemas.microsoft.com/office/drawing/2014/main" id="{7E1A59DB-F72F-E975-FD7B-7629D20FC3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33697" y="1058993"/>
            <a:ext cx="4740014" cy="4740014"/>
          </a:xfrm>
          <a:prstGeom prst="rect">
            <a:avLst/>
          </a:prstGeom>
        </p:spPr>
      </p:pic>
      <p:sp>
        <p:nvSpPr>
          <p:cNvPr id="6" name="Title 1">
            <a:extLst>
              <a:ext uri="{FF2B5EF4-FFF2-40B4-BE49-F238E27FC236}">
                <a16:creationId xmlns:a16="http://schemas.microsoft.com/office/drawing/2014/main" id="{F8B66978-0677-A2BF-9BF1-4C0A7601C858}"/>
              </a:ext>
            </a:extLst>
          </p:cNvPr>
          <p:cNvSpPr>
            <a:spLocks noGrp="1"/>
          </p:cNvSpPr>
          <p:nvPr>
            <p:ph type="title"/>
          </p:nvPr>
        </p:nvSpPr>
        <p:spPr>
          <a:xfrm>
            <a:off x="2552700" y="7359812"/>
            <a:ext cx="6934200" cy="2120575"/>
          </a:xfrm>
        </p:spPr>
        <p:txBody>
          <a:bodyPr>
            <a:normAutofit/>
          </a:bodyPr>
          <a:lstStyle/>
          <a:p>
            <a:r>
              <a:rPr lang="en-IN" sz="6000" dirty="0">
                <a:solidFill>
                  <a:schemeClr val="bg1"/>
                </a:solidFill>
                <a:latin typeface="Arial Black" panose="020B0A04020102020204" pitchFamily="34" charset="0"/>
              </a:rPr>
              <a:t>Project Mission</a:t>
            </a:r>
            <a:endParaRPr lang="en-US" sz="60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1810874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BA330-391C-D0F4-E1F3-785C3D5DF6F3}"/>
              </a:ext>
            </a:extLst>
          </p:cNvPr>
          <p:cNvSpPr>
            <a:spLocks noGrp="1"/>
          </p:cNvSpPr>
          <p:nvPr>
            <p:ph type="title"/>
          </p:nvPr>
        </p:nvSpPr>
        <p:spPr>
          <a:xfrm>
            <a:off x="2628900" y="2368712"/>
            <a:ext cx="6934200" cy="2120575"/>
          </a:xfrm>
        </p:spPr>
        <p:txBody>
          <a:bodyPr>
            <a:normAutofit/>
          </a:bodyPr>
          <a:lstStyle/>
          <a:p>
            <a:r>
              <a:rPr lang="en-IN" sz="6000" dirty="0">
                <a:solidFill>
                  <a:schemeClr val="bg1"/>
                </a:solidFill>
                <a:latin typeface="Arial Black" panose="020B0A04020102020204" pitchFamily="34" charset="0"/>
              </a:rPr>
              <a:t>Project Mission</a:t>
            </a:r>
            <a:endParaRPr lang="en-US" sz="6000" dirty="0">
              <a:solidFill>
                <a:schemeClr val="bg1"/>
              </a:solidFill>
              <a:latin typeface="Arial Black" panose="020B0A04020102020204" pitchFamily="34" charset="0"/>
            </a:endParaRPr>
          </a:p>
        </p:txBody>
      </p:sp>
      <p:pic>
        <p:nvPicPr>
          <p:cNvPr id="3" name="Picture 2">
            <a:extLst>
              <a:ext uri="{FF2B5EF4-FFF2-40B4-BE49-F238E27FC236}">
                <a16:creationId xmlns:a16="http://schemas.microsoft.com/office/drawing/2014/main" id="{4820F94F-84AA-DC27-1F70-398CFBEBBE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25499" y="1027905"/>
            <a:ext cx="4775941" cy="4775941"/>
          </a:xfrm>
          <a:prstGeom prst="rect">
            <a:avLst/>
          </a:prstGeom>
        </p:spPr>
      </p:pic>
      <p:pic>
        <p:nvPicPr>
          <p:cNvPr id="4" name="Content Placeholder 4">
            <a:extLst>
              <a:ext uri="{FF2B5EF4-FFF2-40B4-BE49-F238E27FC236}">
                <a16:creationId xmlns:a16="http://schemas.microsoft.com/office/drawing/2014/main" id="{4324D8DE-50B8-FCCF-CE3F-A07ECC8FBE2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3463434" y="1205424"/>
            <a:ext cx="3873910" cy="4447152"/>
          </a:xfrm>
        </p:spPr>
      </p:pic>
    </p:spTree>
    <p:extLst>
      <p:ext uri="{BB962C8B-B14F-4D97-AF65-F5344CB8AC3E}">
        <p14:creationId xmlns:p14="http://schemas.microsoft.com/office/powerpoint/2010/main" val="17737168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BA330-391C-D0F4-E1F3-785C3D5DF6F3}"/>
              </a:ext>
            </a:extLst>
          </p:cNvPr>
          <p:cNvSpPr>
            <a:spLocks noGrp="1"/>
          </p:cNvSpPr>
          <p:nvPr>
            <p:ph type="title"/>
          </p:nvPr>
        </p:nvSpPr>
        <p:spPr>
          <a:xfrm>
            <a:off x="356341" y="365124"/>
            <a:ext cx="10515600" cy="1325563"/>
          </a:xfrm>
        </p:spPr>
        <p:txBody>
          <a:bodyPr/>
          <a:lstStyle/>
          <a:p>
            <a:r>
              <a:rPr lang="en-IN" b="1" dirty="0">
                <a:solidFill>
                  <a:schemeClr val="bg1"/>
                </a:solidFill>
                <a:latin typeface="Arial Black" panose="020B0A04020102020204" pitchFamily="34" charset="0"/>
              </a:rPr>
              <a:t>Project Mission</a:t>
            </a:r>
            <a:endParaRPr lang="en-US" b="1" dirty="0">
              <a:solidFill>
                <a:schemeClr val="bg1"/>
              </a:solidFill>
              <a:latin typeface="Arial Black" panose="020B0A04020102020204" pitchFamily="34" charset="0"/>
            </a:endParaRPr>
          </a:p>
        </p:txBody>
      </p:sp>
      <p:sp>
        <p:nvSpPr>
          <p:cNvPr id="3" name="Content Placeholder 2">
            <a:extLst>
              <a:ext uri="{FF2B5EF4-FFF2-40B4-BE49-F238E27FC236}">
                <a16:creationId xmlns:a16="http://schemas.microsoft.com/office/drawing/2014/main" id="{15406811-AB7E-0A8D-77A9-E6079C32B041}"/>
              </a:ext>
            </a:extLst>
          </p:cNvPr>
          <p:cNvSpPr>
            <a:spLocks noGrp="1"/>
          </p:cNvSpPr>
          <p:nvPr>
            <p:ph idx="1"/>
          </p:nvPr>
        </p:nvSpPr>
        <p:spPr>
          <a:xfrm>
            <a:off x="356340" y="1690687"/>
            <a:ext cx="5739659" cy="4802189"/>
          </a:xfrm>
        </p:spPr>
        <p:txBody>
          <a:bodyPr>
            <a:normAutofit lnSpcReduction="10000"/>
          </a:bodyPr>
          <a:lstStyle/>
          <a:p>
            <a:pPr marL="0" indent="0">
              <a:buNone/>
            </a:pPr>
            <a:r>
              <a:rPr lang="en-GB" dirty="0">
                <a:solidFill>
                  <a:schemeClr val="bg1"/>
                </a:solidFill>
              </a:rPr>
              <a:t>The aim of the College Inventory Management System is to efficiently manage and track all college resources, ensuring optimal utilization and availability. This includes:</a:t>
            </a:r>
          </a:p>
          <a:p>
            <a:endParaRPr lang="en-GB" dirty="0">
              <a:solidFill>
                <a:schemeClr val="bg1"/>
              </a:solidFill>
            </a:endParaRPr>
          </a:p>
          <a:p>
            <a:r>
              <a:rPr lang="en-GB" dirty="0">
                <a:solidFill>
                  <a:schemeClr val="bg1"/>
                </a:solidFill>
              </a:rPr>
              <a:t>Resource Optimization: Maintain an accurate inventory of all college assets, such as lab equipment, library books, and classroom supplies, to ensure they are available when needed.</a:t>
            </a:r>
            <a:endParaRPr lang="en-IN" dirty="0">
              <a:solidFill>
                <a:schemeClr val="bg1"/>
              </a:solidFill>
            </a:endParaRPr>
          </a:p>
          <a:p>
            <a:endParaRPr lang="en-US" dirty="0"/>
          </a:p>
        </p:txBody>
      </p:sp>
      <p:pic>
        <p:nvPicPr>
          <p:cNvPr id="7" name="Picture 6">
            <a:extLst>
              <a:ext uri="{FF2B5EF4-FFF2-40B4-BE49-F238E27FC236}">
                <a16:creationId xmlns:a16="http://schemas.microsoft.com/office/drawing/2014/main" id="{2E07CB7B-F55D-6C6C-C4FC-5E16C1F778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199" y="1027905"/>
            <a:ext cx="4775941" cy="4775941"/>
          </a:xfrm>
          <a:prstGeom prst="rect">
            <a:avLst/>
          </a:prstGeom>
        </p:spPr>
      </p:pic>
    </p:spTree>
    <p:extLst>
      <p:ext uri="{BB962C8B-B14F-4D97-AF65-F5344CB8AC3E}">
        <p14:creationId xmlns:p14="http://schemas.microsoft.com/office/powerpoint/2010/main" val="884325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C225E8-6E47-2064-0971-1500DABD23E0}"/>
              </a:ext>
            </a:extLst>
          </p:cNvPr>
          <p:cNvSpPr>
            <a:spLocks noGrp="1"/>
          </p:cNvSpPr>
          <p:nvPr>
            <p:ph idx="1"/>
          </p:nvPr>
        </p:nvSpPr>
        <p:spPr>
          <a:xfrm>
            <a:off x="304800" y="876300"/>
            <a:ext cx="5791200" cy="6515100"/>
          </a:xfrm>
        </p:spPr>
        <p:txBody>
          <a:bodyPr/>
          <a:lstStyle/>
          <a:p>
            <a:r>
              <a:rPr lang="en-GB" dirty="0">
                <a:solidFill>
                  <a:schemeClr val="bg1"/>
                </a:solidFill>
              </a:rPr>
              <a:t>Cost Efficiency: Reduce unnecessary expenditures by preventing overstocking and understocking of resources.</a:t>
            </a:r>
          </a:p>
          <a:p>
            <a:r>
              <a:rPr lang="en-GB" dirty="0">
                <a:solidFill>
                  <a:schemeClr val="bg1"/>
                </a:solidFill>
              </a:rPr>
              <a:t>Improved Planning: Support better planning and budgeting by providing real-time data on inventory levels and usage patterns.</a:t>
            </a:r>
          </a:p>
        </p:txBody>
      </p:sp>
      <p:pic>
        <p:nvPicPr>
          <p:cNvPr id="6" name="Picture 5">
            <a:extLst>
              <a:ext uri="{FF2B5EF4-FFF2-40B4-BE49-F238E27FC236}">
                <a16:creationId xmlns:a16="http://schemas.microsoft.com/office/drawing/2014/main" id="{B0830A91-08C3-6421-59CC-2B9F5EF0A7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6050" y="962025"/>
            <a:ext cx="4933950" cy="4933950"/>
          </a:xfrm>
          <a:prstGeom prst="rect">
            <a:avLst/>
          </a:prstGeom>
        </p:spPr>
      </p:pic>
      <p:pic>
        <p:nvPicPr>
          <p:cNvPr id="7" name="Picture 6">
            <a:extLst>
              <a:ext uri="{FF2B5EF4-FFF2-40B4-BE49-F238E27FC236}">
                <a16:creationId xmlns:a16="http://schemas.microsoft.com/office/drawing/2014/main" id="{D8F06735-FFEF-D61A-C7DF-1C5B62F349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15849" y="1027905"/>
            <a:ext cx="4775941" cy="4775941"/>
          </a:xfrm>
          <a:prstGeom prst="rect">
            <a:avLst/>
          </a:prstGeom>
        </p:spPr>
      </p:pic>
    </p:spTree>
    <p:extLst>
      <p:ext uri="{BB962C8B-B14F-4D97-AF65-F5344CB8AC3E}">
        <p14:creationId xmlns:p14="http://schemas.microsoft.com/office/powerpoint/2010/main" val="2116405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515AA4-8A38-AC9B-403A-23428C53B8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11050" y="962025"/>
            <a:ext cx="4933950" cy="4933950"/>
          </a:xfrm>
          <a:prstGeom prst="rect">
            <a:avLst/>
          </a:prstGeom>
        </p:spPr>
      </p:pic>
      <p:sp>
        <p:nvSpPr>
          <p:cNvPr id="5" name="TextBox 4">
            <a:extLst>
              <a:ext uri="{FF2B5EF4-FFF2-40B4-BE49-F238E27FC236}">
                <a16:creationId xmlns:a16="http://schemas.microsoft.com/office/drawing/2014/main" id="{D54FEFF4-3838-B8EB-007A-4B4AAD2885F7}"/>
              </a:ext>
            </a:extLst>
          </p:cNvPr>
          <p:cNvSpPr txBox="1"/>
          <p:nvPr/>
        </p:nvSpPr>
        <p:spPr>
          <a:xfrm>
            <a:off x="3143781" y="2921168"/>
            <a:ext cx="5904437" cy="1015663"/>
          </a:xfrm>
          <a:prstGeom prst="rect">
            <a:avLst/>
          </a:prstGeom>
          <a:noFill/>
        </p:spPr>
        <p:txBody>
          <a:bodyPr wrap="none" rtlCol="0">
            <a:spAutoFit/>
          </a:bodyPr>
          <a:lstStyle/>
          <a:p>
            <a:r>
              <a:rPr lang="en-IN" sz="6000" b="1" dirty="0">
                <a:solidFill>
                  <a:schemeClr val="bg1"/>
                </a:solidFill>
              </a:rPr>
              <a:t>Future of Count-It</a:t>
            </a:r>
          </a:p>
        </p:txBody>
      </p:sp>
    </p:spTree>
    <p:extLst>
      <p:ext uri="{BB962C8B-B14F-4D97-AF65-F5344CB8AC3E}">
        <p14:creationId xmlns:p14="http://schemas.microsoft.com/office/powerpoint/2010/main" val="35147928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28C755-C01A-1432-A70E-504564B124EC}"/>
              </a:ext>
            </a:extLst>
          </p:cNvPr>
          <p:cNvSpPr txBox="1"/>
          <p:nvPr/>
        </p:nvSpPr>
        <p:spPr>
          <a:xfrm>
            <a:off x="3143781" y="-1460332"/>
            <a:ext cx="5904437" cy="1015663"/>
          </a:xfrm>
          <a:prstGeom prst="rect">
            <a:avLst/>
          </a:prstGeom>
          <a:noFill/>
        </p:spPr>
        <p:txBody>
          <a:bodyPr wrap="none" rtlCol="0">
            <a:spAutoFit/>
          </a:bodyPr>
          <a:lstStyle/>
          <a:p>
            <a:r>
              <a:rPr lang="en-IN" sz="6000" b="1" dirty="0">
                <a:solidFill>
                  <a:schemeClr val="bg1"/>
                </a:solidFill>
              </a:rPr>
              <a:t>Future of Count-It</a:t>
            </a:r>
          </a:p>
        </p:txBody>
      </p:sp>
      <p:sp>
        <p:nvSpPr>
          <p:cNvPr id="6" name="TextBox 5">
            <a:extLst>
              <a:ext uri="{FF2B5EF4-FFF2-40B4-BE49-F238E27FC236}">
                <a16:creationId xmlns:a16="http://schemas.microsoft.com/office/drawing/2014/main" id="{3FC1F2D1-6530-12EB-91A4-A619DAAB6315}"/>
              </a:ext>
            </a:extLst>
          </p:cNvPr>
          <p:cNvSpPr txBox="1"/>
          <p:nvPr/>
        </p:nvSpPr>
        <p:spPr>
          <a:xfrm>
            <a:off x="781049" y="1637740"/>
            <a:ext cx="10629900" cy="3582519"/>
          </a:xfrm>
          <a:prstGeom prst="rect">
            <a:avLst/>
          </a:prstGeom>
          <a:noFill/>
        </p:spPr>
        <p:txBody>
          <a:bodyPr wrap="square">
            <a:spAutoFit/>
          </a:bodyPr>
          <a:lstStyle/>
          <a:p>
            <a:pPr marR="0" lvl="0" algn="l" defTabSz="914400" rtl="0" eaLnBrk="1" fontAlgn="auto" latinLnBrk="0" hangingPunct="1">
              <a:lnSpc>
                <a:spcPct val="90000"/>
              </a:lnSpc>
              <a:spcBef>
                <a:spcPts val="1000"/>
              </a:spcBef>
              <a:spcAft>
                <a:spcPts val="0"/>
              </a:spcAft>
              <a:buClrTx/>
              <a:buSzTx/>
              <a:tabLst/>
              <a:defRPr/>
            </a:pPr>
            <a:r>
              <a:rPr kumimoji="0" lang="en-GB" sz="2800" b="1" i="0" u="none" strike="noStrike" kern="1200" cap="none" spc="0" normalizeH="0" baseline="0" noProof="0" dirty="0">
                <a:ln>
                  <a:noFill/>
                </a:ln>
                <a:solidFill>
                  <a:prstClr val="white"/>
                </a:solidFill>
                <a:effectLst/>
                <a:uLnTx/>
                <a:uFillTx/>
                <a:latin typeface="Calibri" panose="020F0502020204030204"/>
                <a:ea typeface="+mn-ea"/>
                <a:cs typeface="+mn-cs"/>
              </a:rPr>
              <a:t>We are excited to expand Count-It to unlock new possibilities tailored for managing college supplies. Our vision includes enhancing accountability through detailed tracking and reporting, ensuring every item is accounted for with precision. Additionally, we aim to streamline operations, making the management of college supplies more efficient and seamless. With these enhancements, Count-It will transform inventory management into a transparent, reliable, and optimized process, perfectly suited for the dynamic needs of educational institutions.</a:t>
            </a:r>
            <a:endParaRPr kumimoji="0" lang="en-US" sz="28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56564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093EA55-37F6-5B1D-15D0-80368ED5BC9F}"/>
              </a:ext>
            </a:extLst>
          </p:cNvPr>
          <p:cNvSpPr txBox="1"/>
          <p:nvPr/>
        </p:nvSpPr>
        <p:spPr>
          <a:xfrm>
            <a:off x="704538" y="584616"/>
            <a:ext cx="10923375" cy="523220"/>
          </a:xfrm>
          <a:prstGeom prst="rect">
            <a:avLst/>
          </a:prstGeom>
          <a:noFill/>
        </p:spPr>
        <p:txBody>
          <a:bodyPr wrap="none" rtlCol="0">
            <a:spAutoFit/>
          </a:bodyPr>
          <a:lstStyle/>
          <a:p>
            <a:r>
              <a:rPr lang="en-GB" sz="2800" b="1" dirty="0">
                <a:solidFill>
                  <a:schemeClr val="bg1"/>
                </a:solidFill>
                <a:latin typeface="Aptos" panose="020B0004020202020204" pitchFamily="34" charset="0"/>
              </a:rPr>
              <a:t>Count-It: Automate, Optimize, Analyse - Your Inventory, Perfected!</a:t>
            </a:r>
            <a:endParaRPr lang="en-US" sz="2800" b="1" dirty="0">
              <a:solidFill>
                <a:schemeClr val="bg1"/>
              </a:solidFill>
              <a:latin typeface="Aptos" panose="020B0004020202020204" pitchFamily="34" charset="0"/>
            </a:endParaRPr>
          </a:p>
        </p:txBody>
      </p:sp>
      <p:pic>
        <p:nvPicPr>
          <p:cNvPr id="5" name="Picture 4">
            <a:extLst>
              <a:ext uri="{FF2B5EF4-FFF2-40B4-BE49-F238E27FC236}">
                <a16:creationId xmlns:a16="http://schemas.microsoft.com/office/drawing/2014/main" id="{B99DBE27-1431-AEA1-88FF-B51E0CD09E1D}"/>
              </a:ext>
            </a:extLst>
          </p:cNvPr>
          <p:cNvPicPr>
            <a:picLocks noChangeAspect="1"/>
          </p:cNvPicPr>
          <p:nvPr/>
        </p:nvPicPr>
        <p:blipFill>
          <a:blip r:embed="rId3"/>
          <a:stretch>
            <a:fillRect/>
          </a:stretch>
        </p:blipFill>
        <p:spPr>
          <a:xfrm>
            <a:off x="6573779" y="1087379"/>
            <a:ext cx="4683242" cy="4683242"/>
          </a:xfrm>
          <a:prstGeom prst="rect">
            <a:avLst/>
          </a:prstGeom>
        </p:spPr>
      </p:pic>
      <p:pic>
        <p:nvPicPr>
          <p:cNvPr id="8" name="Picture 7">
            <a:extLst>
              <a:ext uri="{FF2B5EF4-FFF2-40B4-BE49-F238E27FC236}">
                <a16:creationId xmlns:a16="http://schemas.microsoft.com/office/drawing/2014/main" id="{B8984A48-46F3-03E3-807D-92707F424EF0}"/>
              </a:ext>
            </a:extLst>
          </p:cNvPr>
          <p:cNvPicPr>
            <a:picLocks noChangeAspect="1"/>
          </p:cNvPicPr>
          <p:nvPr/>
        </p:nvPicPr>
        <p:blipFill>
          <a:blip r:embed="rId4"/>
          <a:stretch>
            <a:fillRect/>
          </a:stretch>
        </p:blipFill>
        <p:spPr>
          <a:xfrm>
            <a:off x="934979" y="1467001"/>
            <a:ext cx="4950381" cy="3944454"/>
          </a:xfrm>
          <a:prstGeom prst="rect">
            <a:avLst/>
          </a:prstGeom>
        </p:spPr>
      </p:pic>
      <p:sp>
        <p:nvSpPr>
          <p:cNvPr id="2" name="Title 1">
            <a:extLst>
              <a:ext uri="{FF2B5EF4-FFF2-40B4-BE49-F238E27FC236}">
                <a16:creationId xmlns:a16="http://schemas.microsoft.com/office/drawing/2014/main" id="{211B8867-63D7-5191-B6DC-F7CC03BC3032}"/>
              </a:ext>
            </a:extLst>
          </p:cNvPr>
          <p:cNvSpPr>
            <a:spLocks noGrp="1"/>
          </p:cNvSpPr>
          <p:nvPr>
            <p:ph type="title"/>
          </p:nvPr>
        </p:nvSpPr>
        <p:spPr>
          <a:xfrm>
            <a:off x="2112970" y="8252620"/>
            <a:ext cx="7544779" cy="1325563"/>
          </a:xfrm>
        </p:spPr>
        <p:txBody>
          <a:bodyPr>
            <a:noAutofit/>
          </a:bodyPr>
          <a:lstStyle/>
          <a:p>
            <a:r>
              <a:rPr lang="en-US" sz="4800" b="1" dirty="0">
                <a:solidFill>
                  <a:schemeClr val="bg1"/>
                </a:solidFill>
                <a:latin typeface="Arial Black" panose="020B0A04020102020204" pitchFamily="34" charset="0"/>
              </a:rPr>
              <a:t>Technologies Utilized</a:t>
            </a:r>
            <a:endParaRPr lang="en-US" sz="4800" dirty="0">
              <a:latin typeface="Arial Black" panose="020B0A04020102020204" pitchFamily="34" charset="0"/>
            </a:endParaRPr>
          </a:p>
        </p:txBody>
      </p:sp>
    </p:spTree>
    <p:extLst>
      <p:ext uri="{BB962C8B-B14F-4D97-AF65-F5344CB8AC3E}">
        <p14:creationId xmlns:p14="http://schemas.microsoft.com/office/powerpoint/2010/main" val="38877458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046EAB9-FBBF-4A5D-5B67-4E6178E18F77}"/>
              </a:ext>
            </a:extLst>
          </p:cNvPr>
          <p:cNvSpPr txBox="1"/>
          <p:nvPr/>
        </p:nvSpPr>
        <p:spPr>
          <a:xfrm>
            <a:off x="2083908" y="1797784"/>
            <a:ext cx="8024184" cy="1631216"/>
          </a:xfrm>
          <a:prstGeom prst="rect">
            <a:avLst/>
          </a:prstGeom>
          <a:noFill/>
        </p:spPr>
        <p:txBody>
          <a:bodyPr wrap="none" rtlCol="0">
            <a:spAutoFit/>
          </a:bodyPr>
          <a:lstStyle/>
          <a:p>
            <a:r>
              <a:rPr lang="en-IN" sz="10000" dirty="0">
                <a:solidFill>
                  <a:schemeClr val="bg1"/>
                </a:solidFill>
                <a:latin typeface="Arial Black" panose="020B0A04020102020204" pitchFamily="34" charset="0"/>
              </a:rPr>
              <a:t>Thank You!</a:t>
            </a:r>
            <a:endParaRPr lang="en-US" sz="10000" dirty="0">
              <a:solidFill>
                <a:schemeClr val="bg1"/>
              </a:solidFill>
              <a:latin typeface="Arial Black" panose="020B0A04020102020204" pitchFamily="34" charset="0"/>
            </a:endParaRPr>
          </a:p>
        </p:txBody>
      </p:sp>
      <p:sp>
        <p:nvSpPr>
          <p:cNvPr id="5" name="TextBox 4">
            <a:extLst>
              <a:ext uri="{FF2B5EF4-FFF2-40B4-BE49-F238E27FC236}">
                <a16:creationId xmlns:a16="http://schemas.microsoft.com/office/drawing/2014/main" id="{466813B4-CB45-F3C1-8AD2-12C0761D4FE5}"/>
              </a:ext>
            </a:extLst>
          </p:cNvPr>
          <p:cNvSpPr txBox="1"/>
          <p:nvPr/>
        </p:nvSpPr>
        <p:spPr>
          <a:xfrm>
            <a:off x="4071407" y="3810000"/>
            <a:ext cx="4049185" cy="492443"/>
          </a:xfrm>
          <a:prstGeom prst="rect">
            <a:avLst/>
          </a:prstGeom>
          <a:noFill/>
        </p:spPr>
        <p:txBody>
          <a:bodyPr wrap="none" rtlCol="0">
            <a:spAutoFit/>
          </a:bodyPr>
          <a:lstStyle/>
          <a:p>
            <a:r>
              <a:rPr lang="en-IN" sz="2600" b="1" dirty="0">
                <a:solidFill>
                  <a:schemeClr val="bg1"/>
                </a:solidFill>
              </a:rPr>
              <a:t>Do you have any questions?</a:t>
            </a:r>
            <a:endParaRPr lang="en-US" sz="2600" b="1" dirty="0">
              <a:solidFill>
                <a:schemeClr val="bg1"/>
              </a:solidFill>
            </a:endParaRPr>
          </a:p>
        </p:txBody>
      </p:sp>
      <p:sp>
        <p:nvSpPr>
          <p:cNvPr id="6" name="TextBox 5">
            <a:extLst>
              <a:ext uri="{FF2B5EF4-FFF2-40B4-BE49-F238E27FC236}">
                <a16:creationId xmlns:a16="http://schemas.microsoft.com/office/drawing/2014/main" id="{DFC41C3B-B0DF-02F9-75BA-E54EBD00499B}"/>
              </a:ext>
            </a:extLst>
          </p:cNvPr>
          <p:cNvSpPr txBox="1"/>
          <p:nvPr/>
        </p:nvSpPr>
        <p:spPr>
          <a:xfrm>
            <a:off x="781049" y="-4001060"/>
            <a:ext cx="10629900" cy="3582519"/>
          </a:xfrm>
          <a:prstGeom prst="rect">
            <a:avLst/>
          </a:prstGeom>
          <a:noFill/>
        </p:spPr>
        <p:txBody>
          <a:bodyPr wrap="square">
            <a:spAutoFit/>
          </a:bodyPr>
          <a:lstStyle/>
          <a:p>
            <a:pPr marR="0" lvl="0" algn="l" defTabSz="914400" rtl="0" eaLnBrk="1" fontAlgn="auto" latinLnBrk="0" hangingPunct="1">
              <a:lnSpc>
                <a:spcPct val="90000"/>
              </a:lnSpc>
              <a:spcBef>
                <a:spcPts val="1000"/>
              </a:spcBef>
              <a:spcAft>
                <a:spcPts val="0"/>
              </a:spcAft>
              <a:buClrTx/>
              <a:buSzTx/>
              <a:tabLst/>
              <a:defRPr/>
            </a:pPr>
            <a:r>
              <a:rPr kumimoji="0" lang="en-GB" sz="2800" b="1" i="0" u="none" strike="noStrike" kern="1200" cap="none" spc="0" normalizeH="0" baseline="0" noProof="0" dirty="0">
                <a:ln>
                  <a:noFill/>
                </a:ln>
                <a:solidFill>
                  <a:prstClr val="white"/>
                </a:solidFill>
                <a:effectLst/>
                <a:uLnTx/>
                <a:uFillTx/>
                <a:latin typeface="Calibri" panose="020F0502020204030204"/>
                <a:ea typeface="+mn-ea"/>
                <a:cs typeface="+mn-cs"/>
              </a:rPr>
              <a:t>We are excited to expand Count-It to unlock new possibilities tailored for managing college supplies. Our vision includes enhancing accountability through detailed tracking and reporting, ensuring every item is accounted for with precision. Additionally, we aim to streamline operations, making the management of college supplies more efficient and seamless. With these enhancements, Count-It will transform inventory management into a transparent, reliable, and optimized process, perfectly suited for the dynamic needs of educational institutions.</a:t>
            </a:r>
            <a:endParaRPr kumimoji="0" lang="en-US" sz="28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51394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9D5FA45-8A80-5C06-42FF-65BC4B40DEBA}"/>
              </a:ext>
            </a:extLst>
          </p:cNvPr>
          <p:cNvSpPr txBox="1"/>
          <p:nvPr/>
        </p:nvSpPr>
        <p:spPr>
          <a:xfrm>
            <a:off x="3513272" y="2413337"/>
            <a:ext cx="5165456" cy="1015663"/>
          </a:xfrm>
          <a:prstGeom prst="rect">
            <a:avLst/>
          </a:prstGeom>
          <a:noFill/>
        </p:spPr>
        <p:txBody>
          <a:bodyPr wrap="square" rtlCol="0">
            <a:spAutoFit/>
          </a:bodyPr>
          <a:lstStyle/>
          <a:p>
            <a:r>
              <a:rPr lang="en-IN" sz="6000" b="1" dirty="0">
                <a:solidFill>
                  <a:schemeClr val="bg1"/>
                </a:solidFill>
              </a:rPr>
              <a:t>Meet The Team</a:t>
            </a:r>
            <a:endParaRPr lang="en-US" sz="6000" b="1" dirty="0">
              <a:solidFill>
                <a:schemeClr val="bg1"/>
              </a:solidFill>
            </a:endParaRPr>
          </a:p>
        </p:txBody>
      </p:sp>
      <p:sp>
        <p:nvSpPr>
          <p:cNvPr id="8" name="TextBox 7">
            <a:extLst>
              <a:ext uri="{FF2B5EF4-FFF2-40B4-BE49-F238E27FC236}">
                <a16:creationId xmlns:a16="http://schemas.microsoft.com/office/drawing/2014/main" id="{D8F6A17A-61BB-4D65-952D-38DAAFBACD7E}"/>
              </a:ext>
            </a:extLst>
          </p:cNvPr>
          <p:cNvSpPr txBox="1"/>
          <p:nvPr/>
        </p:nvSpPr>
        <p:spPr>
          <a:xfrm>
            <a:off x="704538" y="-6671594"/>
            <a:ext cx="10923375" cy="523220"/>
          </a:xfrm>
          <a:prstGeom prst="rect">
            <a:avLst/>
          </a:prstGeom>
          <a:noFill/>
        </p:spPr>
        <p:txBody>
          <a:bodyPr wrap="none" rtlCol="0">
            <a:spAutoFit/>
          </a:bodyPr>
          <a:lstStyle/>
          <a:p>
            <a:r>
              <a:rPr lang="en-GB" sz="2800" b="1" dirty="0">
                <a:solidFill>
                  <a:schemeClr val="bg1"/>
                </a:solidFill>
                <a:latin typeface="Aptos" panose="020B0004020202020204" pitchFamily="34" charset="0"/>
              </a:rPr>
              <a:t>Count-It: Automate, Optimize, Analyse - Your Inventory, Perfected!</a:t>
            </a:r>
            <a:endParaRPr lang="en-US" sz="2800" b="1" dirty="0">
              <a:solidFill>
                <a:schemeClr val="bg1"/>
              </a:solidFill>
              <a:latin typeface="Aptos" panose="020B0004020202020204" pitchFamily="34" charset="0"/>
            </a:endParaRPr>
          </a:p>
        </p:txBody>
      </p:sp>
      <p:pic>
        <p:nvPicPr>
          <p:cNvPr id="9" name="Picture 8">
            <a:extLst>
              <a:ext uri="{FF2B5EF4-FFF2-40B4-BE49-F238E27FC236}">
                <a16:creationId xmlns:a16="http://schemas.microsoft.com/office/drawing/2014/main" id="{FFB072C6-7FF7-0DAA-0235-3EFAEAE323A0}"/>
              </a:ext>
            </a:extLst>
          </p:cNvPr>
          <p:cNvPicPr>
            <a:picLocks noChangeAspect="1"/>
          </p:cNvPicPr>
          <p:nvPr/>
        </p:nvPicPr>
        <p:blipFill>
          <a:blip r:embed="rId3"/>
          <a:stretch>
            <a:fillRect/>
          </a:stretch>
        </p:blipFill>
        <p:spPr>
          <a:xfrm>
            <a:off x="6573779" y="-6168831"/>
            <a:ext cx="4683242" cy="4683242"/>
          </a:xfrm>
          <a:prstGeom prst="rect">
            <a:avLst/>
          </a:prstGeom>
        </p:spPr>
      </p:pic>
      <p:pic>
        <p:nvPicPr>
          <p:cNvPr id="10" name="Picture 9">
            <a:extLst>
              <a:ext uri="{FF2B5EF4-FFF2-40B4-BE49-F238E27FC236}">
                <a16:creationId xmlns:a16="http://schemas.microsoft.com/office/drawing/2014/main" id="{82FF872F-293A-90AA-46CD-4B5216D4D08B}"/>
              </a:ext>
            </a:extLst>
          </p:cNvPr>
          <p:cNvPicPr>
            <a:picLocks noChangeAspect="1"/>
          </p:cNvPicPr>
          <p:nvPr/>
        </p:nvPicPr>
        <p:blipFill>
          <a:blip r:embed="rId4"/>
          <a:stretch>
            <a:fillRect/>
          </a:stretch>
        </p:blipFill>
        <p:spPr>
          <a:xfrm>
            <a:off x="934979" y="-5789209"/>
            <a:ext cx="4950381" cy="3944454"/>
          </a:xfrm>
          <a:prstGeom prst="rect">
            <a:avLst/>
          </a:prstGeom>
        </p:spPr>
      </p:pic>
      <p:sp>
        <p:nvSpPr>
          <p:cNvPr id="11" name="TextBox 10">
            <a:extLst>
              <a:ext uri="{FF2B5EF4-FFF2-40B4-BE49-F238E27FC236}">
                <a16:creationId xmlns:a16="http://schemas.microsoft.com/office/drawing/2014/main" id="{852C9C4A-BD5C-C7EA-02C4-8E8B182F27CC}"/>
              </a:ext>
            </a:extLst>
          </p:cNvPr>
          <p:cNvSpPr txBox="1"/>
          <p:nvPr/>
        </p:nvSpPr>
        <p:spPr>
          <a:xfrm>
            <a:off x="13593144" y="2844224"/>
            <a:ext cx="3849067" cy="1169551"/>
          </a:xfrm>
          <a:prstGeom prst="rect">
            <a:avLst/>
          </a:prstGeom>
          <a:noFill/>
        </p:spPr>
        <p:txBody>
          <a:bodyPr wrap="none" rtlCol="0">
            <a:spAutoFit/>
          </a:bodyPr>
          <a:lstStyle/>
          <a:p>
            <a:r>
              <a:rPr lang="en-IN" sz="7000" b="1" dirty="0">
                <a:solidFill>
                  <a:schemeClr val="bg1"/>
                </a:solidFill>
              </a:rPr>
              <a:t>Front-End</a:t>
            </a:r>
            <a:endParaRPr lang="en-US" sz="7000" b="1" dirty="0">
              <a:solidFill>
                <a:schemeClr val="bg1"/>
              </a:solidFill>
            </a:endParaRPr>
          </a:p>
        </p:txBody>
      </p:sp>
      <p:sp>
        <p:nvSpPr>
          <p:cNvPr id="12" name="TextBox 11">
            <a:extLst>
              <a:ext uri="{FF2B5EF4-FFF2-40B4-BE49-F238E27FC236}">
                <a16:creationId xmlns:a16="http://schemas.microsoft.com/office/drawing/2014/main" id="{75F7AFA8-51C4-E680-67B1-0F9054FA570D}"/>
              </a:ext>
            </a:extLst>
          </p:cNvPr>
          <p:cNvSpPr txBox="1"/>
          <p:nvPr/>
        </p:nvSpPr>
        <p:spPr>
          <a:xfrm>
            <a:off x="-7048500" y="2019300"/>
            <a:ext cx="5791200" cy="2015936"/>
          </a:xfrm>
          <a:prstGeom prst="rect">
            <a:avLst/>
          </a:prstGeom>
          <a:noFill/>
        </p:spPr>
        <p:txBody>
          <a:bodyPr wrap="square" rtlCol="0">
            <a:spAutoFit/>
          </a:bodyPr>
          <a:lstStyle/>
          <a:p>
            <a:pPr marL="457200" indent="-457200">
              <a:buFont typeface="Courier New" panose="02070309020205020404" pitchFamily="49" charset="0"/>
              <a:buChar char="o"/>
            </a:pPr>
            <a:r>
              <a:rPr lang="en-US" sz="2500" b="1" dirty="0">
                <a:solidFill>
                  <a:schemeClr val="bg1"/>
                </a:solidFill>
              </a:rPr>
              <a:t>Krishna Gupta- Front-End Developer</a:t>
            </a:r>
          </a:p>
          <a:p>
            <a:pPr marL="457200" indent="-457200">
              <a:buFont typeface="Courier New" panose="02070309020205020404" pitchFamily="49" charset="0"/>
              <a:buChar char="o"/>
            </a:pPr>
            <a:endParaRPr lang="en-US" sz="2500" b="1" dirty="0">
              <a:solidFill>
                <a:schemeClr val="bg1"/>
              </a:solidFill>
            </a:endParaRPr>
          </a:p>
          <a:p>
            <a:pPr marL="457200" indent="-457200">
              <a:buFont typeface="Courier New" panose="02070309020205020404" pitchFamily="49" charset="0"/>
              <a:buChar char="o"/>
            </a:pPr>
            <a:r>
              <a:rPr lang="en-IN" sz="2500" b="1" dirty="0">
                <a:solidFill>
                  <a:schemeClr val="bg1"/>
                </a:solidFill>
              </a:rPr>
              <a:t>Aneesh Panwar- Front-End Developer</a:t>
            </a:r>
          </a:p>
          <a:p>
            <a:pPr marL="457200" indent="-457200">
              <a:buFont typeface="Courier New" panose="02070309020205020404" pitchFamily="49" charset="0"/>
              <a:buChar char="o"/>
            </a:pPr>
            <a:endParaRPr lang="en-US" sz="2500" b="1" dirty="0">
              <a:solidFill>
                <a:schemeClr val="bg1"/>
              </a:solidFill>
            </a:endParaRPr>
          </a:p>
          <a:p>
            <a:pPr marL="457200" indent="-457200">
              <a:buFont typeface="Courier New" panose="02070309020205020404" pitchFamily="49" charset="0"/>
              <a:buChar char="o"/>
            </a:pPr>
            <a:r>
              <a:rPr lang="en-US" sz="2500" b="1" dirty="0">
                <a:solidFill>
                  <a:schemeClr val="bg1"/>
                </a:solidFill>
              </a:rPr>
              <a:t>Chris Joshi- Designer</a:t>
            </a:r>
          </a:p>
        </p:txBody>
      </p:sp>
    </p:spTree>
    <p:extLst>
      <p:ext uri="{BB962C8B-B14F-4D97-AF65-F5344CB8AC3E}">
        <p14:creationId xmlns:p14="http://schemas.microsoft.com/office/powerpoint/2010/main" val="1430985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0F92336-A2B6-B193-19B9-B705906D5684}"/>
              </a:ext>
            </a:extLst>
          </p:cNvPr>
          <p:cNvSpPr txBox="1"/>
          <p:nvPr/>
        </p:nvSpPr>
        <p:spPr>
          <a:xfrm>
            <a:off x="3513272" y="-1399246"/>
            <a:ext cx="5165456" cy="1015663"/>
          </a:xfrm>
          <a:prstGeom prst="rect">
            <a:avLst/>
          </a:prstGeom>
          <a:noFill/>
        </p:spPr>
        <p:txBody>
          <a:bodyPr wrap="square" rtlCol="0">
            <a:spAutoFit/>
          </a:bodyPr>
          <a:lstStyle/>
          <a:p>
            <a:r>
              <a:rPr lang="en-IN" sz="6000" b="1" dirty="0">
                <a:solidFill>
                  <a:schemeClr val="bg1"/>
                </a:solidFill>
              </a:rPr>
              <a:t>Meet The Team</a:t>
            </a:r>
            <a:endParaRPr lang="en-US" sz="6000" b="1" dirty="0">
              <a:solidFill>
                <a:schemeClr val="bg1"/>
              </a:solidFill>
            </a:endParaRPr>
          </a:p>
        </p:txBody>
      </p:sp>
      <p:sp>
        <p:nvSpPr>
          <p:cNvPr id="8" name="TextBox 7">
            <a:extLst>
              <a:ext uri="{FF2B5EF4-FFF2-40B4-BE49-F238E27FC236}">
                <a16:creationId xmlns:a16="http://schemas.microsoft.com/office/drawing/2014/main" id="{2B696DD3-E599-84F8-2EC9-A1F09FFAB5E2}"/>
              </a:ext>
            </a:extLst>
          </p:cNvPr>
          <p:cNvSpPr txBox="1"/>
          <p:nvPr/>
        </p:nvSpPr>
        <p:spPr>
          <a:xfrm>
            <a:off x="6754194" y="2844224"/>
            <a:ext cx="3849067" cy="1169551"/>
          </a:xfrm>
          <a:prstGeom prst="rect">
            <a:avLst/>
          </a:prstGeom>
          <a:noFill/>
        </p:spPr>
        <p:txBody>
          <a:bodyPr wrap="none" rtlCol="0">
            <a:spAutoFit/>
          </a:bodyPr>
          <a:lstStyle/>
          <a:p>
            <a:r>
              <a:rPr lang="en-IN" sz="7000" b="1" dirty="0">
                <a:solidFill>
                  <a:schemeClr val="bg1"/>
                </a:solidFill>
              </a:rPr>
              <a:t>Front-End</a:t>
            </a:r>
            <a:endParaRPr lang="en-US" sz="7000" b="1" dirty="0">
              <a:solidFill>
                <a:schemeClr val="bg1"/>
              </a:solidFill>
            </a:endParaRPr>
          </a:p>
        </p:txBody>
      </p:sp>
      <p:sp>
        <p:nvSpPr>
          <p:cNvPr id="9" name="TextBox 8">
            <a:extLst>
              <a:ext uri="{FF2B5EF4-FFF2-40B4-BE49-F238E27FC236}">
                <a16:creationId xmlns:a16="http://schemas.microsoft.com/office/drawing/2014/main" id="{C4958E89-315A-A68B-45A7-211767D8C97A}"/>
              </a:ext>
            </a:extLst>
          </p:cNvPr>
          <p:cNvSpPr txBox="1"/>
          <p:nvPr/>
        </p:nvSpPr>
        <p:spPr>
          <a:xfrm>
            <a:off x="304800" y="2019300"/>
            <a:ext cx="5791200" cy="2015936"/>
          </a:xfrm>
          <a:prstGeom prst="rect">
            <a:avLst/>
          </a:prstGeom>
          <a:noFill/>
        </p:spPr>
        <p:txBody>
          <a:bodyPr wrap="square" rtlCol="0">
            <a:spAutoFit/>
          </a:bodyPr>
          <a:lstStyle/>
          <a:p>
            <a:pPr marL="457200" indent="-457200">
              <a:buFont typeface="Courier New" panose="02070309020205020404" pitchFamily="49" charset="0"/>
              <a:buChar char="o"/>
            </a:pPr>
            <a:r>
              <a:rPr lang="en-US" sz="2500" b="1" dirty="0">
                <a:solidFill>
                  <a:schemeClr val="bg1"/>
                </a:solidFill>
              </a:rPr>
              <a:t>Krishna Gupta- Front-End Developer</a:t>
            </a:r>
          </a:p>
          <a:p>
            <a:pPr marL="457200" indent="-457200">
              <a:buFont typeface="Courier New" panose="02070309020205020404" pitchFamily="49" charset="0"/>
              <a:buChar char="o"/>
            </a:pPr>
            <a:endParaRPr lang="en-US" sz="2500" b="1" dirty="0">
              <a:solidFill>
                <a:schemeClr val="bg1"/>
              </a:solidFill>
            </a:endParaRPr>
          </a:p>
          <a:p>
            <a:pPr marL="457200" indent="-457200">
              <a:buFont typeface="Courier New" panose="02070309020205020404" pitchFamily="49" charset="0"/>
              <a:buChar char="o"/>
            </a:pPr>
            <a:r>
              <a:rPr lang="en-IN" sz="2500" b="1" dirty="0">
                <a:solidFill>
                  <a:schemeClr val="bg1"/>
                </a:solidFill>
              </a:rPr>
              <a:t>Aneesh Panwar- Front-End Developer</a:t>
            </a:r>
          </a:p>
          <a:p>
            <a:pPr marL="457200" indent="-457200">
              <a:buFont typeface="Courier New" panose="02070309020205020404" pitchFamily="49" charset="0"/>
              <a:buChar char="o"/>
            </a:pPr>
            <a:endParaRPr lang="en-US" sz="2500" b="1" dirty="0">
              <a:solidFill>
                <a:schemeClr val="bg1"/>
              </a:solidFill>
            </a:endParaRPr>
          </a:p>
          <a:p>
            <a:pPr marL="457200" indent="-457200">
              <a:buFont typeface="Courier New" panose="02070309020205020404" pitchFamily="49" charset="0"/>
              <a:buChar char="o"/>
            </a:pPr>
            <a:r>
              <a:rPr lang="en-US" sz="2500" b="1" dirty="0">
                <a:solidFill>
                  <a:schemeClr val="bg1"/>
                </a:solidFill>
              </a:rPr>
              <a:t>Chris Joshi- Designer</a:t>
            </a:r>
          </a:p>
        </p:txBody>
      </p:sp>
    </p:spTree>
    <p:extLst>
      <p:ext uri="{BB962C8B-B14F-4D97-AF65-F5344CB8AC3E}">
        <p14:creationId xmlns:p14="http://schemas.microsoft.com/office/powerpoint/2010/main" val="34096232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19BD894-10FF-B635-BB63-4AAE94B6E585}"/>
              </a:ext>
            </a:extLst>
          </p:cNvPr>
          <p:cNvSpPr txBox="1"/>
          <p:nvPr/>
        </p:nvSpPr>
        <p:spPr>
          <a:xfrm>
            <a:off x="6096000" y="2921168"/>
            <a:ext cx="6249289" cy="1015663"/>
          </a:xfrm>
          <a:prstGeom prst="rect">
            <a:avLst/>
          </a:prstGeom>
          <a:noFill/>
        </p:spPr>
        <p:txBody>
          <a:bodyPr wrap="square" rtlCol="0">
            <a:spAutoFit/>
          </a:bodyPr>
          <a:lstStyle/>
          <a:p>
            <a:pPr algn="ctr"/>
            <a:r>
              <a:rPr lang="en-IN" sz="6000" b="1" dirty="0">
                <a:solidFill>
                  <a:schemeClr val="bg1"/>
                </a:solidFill>
              </a:rPr>
              <a:t>Back-End</a:t>
            </a:r>
            <a:endParaRPr lang="en-US" sz="6000" b="1" dirty="0">
              <a:solidFill>
                <a:schemeClr val="bg1"/>
              </a:solidFill>
            </a:endParaRPr>
          </a:p>
        </p:txBody>
      </p:sp>
      <p:sp>
        <p:nvSpPr>
          <p:cNvPr id="5" name="TextBox 4">
            <a:extLst>
              <a:ext uri="{FF2B5EF4-FFF2-40B4-BE49-F238E27FC236}">
                <a16:creationId xmlns:a16="http://schemas.microsoft.com/office/drawing/2014/main" id="{B73DCE8F-FC42-43B7-B36F-D26FFDD35A26}"/>
              </a:ext>
            </a:extLst>
          </p:cNvPr>
          <p:cNvSpPr txBox="1"/>
          <p:nvPr/>
        </p:nvSpPr>
        <p:spPr>
          <a:xfrm>
            <a:off x="438150" y="3190472"/>
            <a:ext cx="6018051" cy="477054"/>
          </a:xfrm>
          <a:prstGeom prst="rect">
            <a:avLst/>
          </a:prstGeom>
          <a:noFill/>
        </p:spPr>
        <p:txBody>
          <a:bodyPr wrap="square" rtlCol="0">
            <a:spAutoFit/>
          </a:bodyPr>
          <a:lstStyle/>
          <a:p>
            <a:pPr marL="285750" indent="-285750">
              <a:buFont typeface="Courier New" panose="02070309020205020404" pitchFamily="49" charset="0"/>
              <a:buChar char="o"/>
            </a:pPr>
            <a:r>
              <a:rPr lang="en-IN" sz="2500" b="1" dirty="0">
                <a:solidFill>
                  <a:schemeClr val="bg1"/>
                </a:solidFill>
              </a:rPr>
              <a:t>Abhinav Sharma- Programmer</a:t>
            </a:r>
            <a:endParaRPr lang="en-US" sz="2500" b="1" dirty="0">
              <a:solidFill>
                <a:schemeClr val="bg1"/>
              </a:solidFill>
            </a:endParaRPr>
          </a:p>
        </p:txBody>
      </p:sp>
      <p:sp>
        <p:nvSpPr>
          <p:cNvPr id="6" name="TextBox 5">
            <a:extLst>
              <a:ext uri="{FF2B5EF4-FFF2-40B4-BE49-F238E27FC236}">
                <a16:creationId xmlns:a16="http://schemas.microsoft.com/office/drawing/2014/main" id="{F03627E5-4656-8558-A2C2-E5133FD245C6}"/>
              </a:ext>
            </a:extLst>
          </p:cNvPr>
          <p:cNvSpPr txBox="1"/>
          <p:nvPr/>
        </p:nvSpPr>
        <p:spPr>
          <a:xfrm>
            <a:off x="12659694" y="2844224"/>
            <a:ext cx="3849067" cy="1169551"/>
          </a:xfrm>
          <a:prstGeom prst="rect">
            <a:avLst/>
          </a:prstGeom>
          <a:noFill/>
        </p:spPr>
        <p:txBody>
          <a:bodyPr wrap="none" rtlCol="0">
            <a:spAutoFit/>
          </a:bodyPr>
          <a:lstStyle/>
          <a:p>
            <a:r>
              <a:rPr lang="en-IN" sz="7000" b="1" dirty="0">
                <a:solidFill>
                  <a:schemeClr val="bg1"/>
                </a:solidFill>
              </a:rPr>
              <a:t>Front-End</a:t>
            </a:r>
            <a:endParaRPr lang="en-US" sz="7000" b="1" dirty="0">
              <a:solidFill>
                <a:schemeClr val="bg1"/>
              </a:solidFill>
            </a:endParaRPr>
          </a:p>
        </p:txBody>
      </p:sp>
      <p:sp>
        <p:nvSpPr>
          <p:cNvPr id="7" name="TextBox 6">
            <a:extLst>
              <a:ext uri="{FF2B5EF4-FFF2-40B4-BE49-F238E27FC236}">
                <a16:creationId xmlns:a16="http://schemas.microsoft.com/office/drawing/2014/main" id="{E384A278-CF37-FCD7-3156-307E6DEA638B}"/>
              </a:ext>
            </a:extLst>
          </p:cNvPr>
          <p:cNvSpPr txBox="1"/>
          <p:nvPr/>
        </p:nvSpPr>
        <p:spPr>
          <a:xfrm>
            <a:off x="-6667500" y="2038350"/>
            <a:ext cx="5791200" cy="2015936"/>
          </a:xfrm>
          <a:prstGeom prst="rect">
            <a:avLst/>
          </a:prstGeom>
          <a:noFill/>
        </p:spPr>
        <p:txBody>
          <a:bodyPr wrap="square" rtlCol="0">
            <a:spAutoFit/>
          </a:bodyPr>
          <a:lstStyle/>
          <a:p>
            <a:pPr marL="457200" indent="-457200">
              <a:buFont typeface="Courier New" panose="02070309020205020404" pitchFamily="49" charset="0"/>
              <a:buChar char="o"/>
            </a:pPr>
            <a:r>
              <a:rPr lang="en-US" sz="2500" b="1" dirty="0">
                <a:solidFill>
                  <a:schemeClr val="bg1"/>
                </a:solidFill>
              </a:rPr>
              <a:t>Krishna Gupta- Front-End Developer</a:t>
            </a:r>
          </a:p>
          <a:p>
            <a:pPr marL="457200" indent="-457200">
              <a:buFont typeface="Courier New" panose="02070309020205020404" pitchFamily="49" charset="0"/>
              <a:buChar char="o"/>
            </a:pPr>
            <a:endParaRPr lang="en-US" sz="2500" b="1" dirty="0">
              <a:solidFill>
                <a:schemeClr val="bg1"/>
              </a:solidFill>
            </a:endParaRPr>
          </a:p>
          <a:p>
            <a:pPr marL="457200" indent="-457200">
              <a:buFont typeface="Courier New" panose="02070309020205020404" pitchFamily="49" charset="0"/>
              <a:buChar char="o"/>
            </a:pPr>
            <a:r>
              <a:rPr lang="en-IN" sz="2500" b="1" dirty="0">
                <a:solidFill>
                  <a:schemeClr val="bg1"/>
                </a:solidFill>
              </a:rPr>
              <a:t>Aneesh Panwar- Front-End Developer</a:t>
            </a:r>
          </a:p>
          <a:p>
            <a:pPr marL="457200" indent="-457200">
              <a:buFont typeface="Courier New" panose="02070309020205020404" pitchFamily="49" charset="0"/>
              <a:buChar char="o"/>
            </a:pPr>
            <a:endParaRPr lang="en-US" sz="2500" b="1" dirty="0">
              <a:solidFill>
                <a:schemeClr val="bg1"/>
              </a:solidFill>
            </a:endParaRPr>
          </a:p>
          <a:p>
            <a:pPr marL="457200" indent="-457200">
              <a:buFont typeface="Courier New" panose="02070309020205020404" pitchFamily="49" charset="0"/>
              <a:buChar char="o"/>
            </a:pPr>
            <a:r>
              <a:rPr lang="en-US" sz="2500" b="1" dirty="0">
                <a:solidFill>
                  <a:schemeClr val="bg1"/>
                </a:solidFill>
              </a:rPr>
              <a:t>Chris Joshi- Designer</a:t>
            </a:r>
          </a:p>
        </p:txBody>
      </p:sp>
    </p:spTree>
    <p:extLst>
      <p:ext uri="{BB962C8B-B14F-4D97-AF65-F5344CB8AC3E}">
        <p14:creationId xmlns:p14="http://schemas.microsoft.com/office/powerpoint/2010/main" val="15320185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90DFFB-72CB-8955-4F39-90AC69B3BCB0}"/>
              </a:ext>
            </a:extLst>
          </p:cNvPr>
          <p:cNvSpPr txBox="1"/>
          <p:nvPr/>
        </p:nvSpPr>
        <p:spPr>
          <a:xfrm>
            <a:off x="7168509" y="2459504"/>
            <a:ext cx="4462119" cy="1938992"/>
          </a:xfrm>
          <a:prstGeom prst="rect">
            <a:avLst/>
          </a:prstGeom>
          <a:noFill/>
        </p:spPr>
        <p:txBody>
          <a:bodyPr wrap="none" rtlCol="0">
            <a:spAutoFit/>
          </a:bodyPr>
          <a:lstStyle/>
          <a:p>
            <a:pPr algn="ctr"/>
            <a:r>
              <a:rPr lang="en-IN" sz="6000" b="1" dirty="0">
                <a:solidFill>
                  <a:schemeClr val="bg1"/>
                </a:solidFill>
              </a:rPr>
              <a:t>Database </a:t>
            </a:r>
          </a:p>
          <a:p>
            <a:pPr algn="ctr"/>
            <a:r>
              <a:rPr lang="en-IN" sz="6000" b="1" dirty="0">
                <a:solidFill>
                  <a:schemeClr val="bg1"/>
                </a:solidFill>
              </a:rPr>
              <a:t>Management</a:t>
            </a:r>
          </a:p>
        </p:txBody>
      </p:sp>
      <p:sp>
        <p:nvSpPr>
          <p:cNvPr id="5" name="TextBox 4">
            <a:extLst>
              <a:ext uri="{FF2B5EF4-FFF2-40B4-BE49-F238E27FC236}">
                <a16:creationId xmlns:a16="http://schemas.microsoft.com/office/drawing/2014/main" id="{642A53BE-1A61-20E9-B320-B6D0277B4E78}"/>
              </a:ext>
            </a:extLst>
          </p:cNvPr>
          <p:cNvSpPr txBox="1"/>
          <p:nvPr/>
        </p:nvSpPr>
        <p:spPr>
          <a:xfrm>
            <a:off x="561372" y="2782668"/>
            <a:ext cx="7426265" cy="1292662"/>
          </a:xfrm>
          <a:prstGeom prst="rect">
            <a:avLst/>
          </a:prstGeom>
          <a:noFill/>
        </p:spPr>
        <p:txBody>
          <a:bodyPr wrap="square" rtlCol="0">
            <a:spAutoFit/>
          </a:bodyPr>
          <a:lstStyle/>
          <a:p>
            <a:pPr marL="285750" indent="-285750">
              <a:buFont typeface="Courier New" panose="02070309020205020404" pitchFamily="49" charset="0"/>
              <a:buChar char="o"/>
            </a:pPr>
            <a:r>
              <a:rPr lang="en-IN" sz="2600" b="1" dirty="0">
                <a:solidFill>
                  <a:schemeClr val="bg1"/>
                </a:solidFill>
              </a:rPr>
              <a:t>Suraj Singh Chauhan: Database Developer</a:t>
            </a:r>
          </a:p>
          <a:p>
            <a:endParaRPr lang="en-IN" sz="2600" b="1" dirty="0">
              <a:solidFill>
                <a:schemeClr val="bg1"/>
              </a:solidFill>
            </a:endParaRPr>
          </a:p>
          <a:p>
            <a:pPr marL="285750" indent="-285750">
              <a:buFont typeface="Courier New" panose="02070309020205020404" pitchFamily="49" charset="0"/>
              <a:buChar char="o"/>
            </a:pPr>
            <a:r>
              <a:rPr lang="en-IN" sz="2600" b="1" dirty="0">
                <a:solidFill>
                  <a:schemeClr val="bg1"/>
                </a:solidFill>
              </a:rPr>
              <a:t>Priyanshu Danu: Database Manager</a:t>
            </a:r>
            <a:endParaRPr lang="en-US" sz="2600" b="1" dirty="0">
              <a:solidFill>
                <a:schemeClr val="bg1"/>
              </a:solidFill>
            </a:endParaRPr>
          </a:p>
        </p:txBody>
      </p:sp>
      <p:sp>
        <p:nvSpPr>
          <p:cNvPr id="6" name="TextBox 5">
            <a:extLst>
              <a:ext uri="{FF2B5EF4-FFF2-40B4-BE49-F238E27FC236}">
                <a16:creationId xmlns:a16="http://schemas.microsoft.com/office/drawing/2014/main" id="{0903520A-FAB2-5670-4463-FE588751A758}"/>
              </a:ext>
            </a:extLst>
          </p:cNvPr>
          <p:cNvSpPr txBox="1"/>
          <p:nvPr/>
        </p:nvSpPr>
        <p:spPr>
          <a:xfrm>
            <a:off x="12782550" y="2921168"/>
            <a:ext cx="6249289" cy="1015663"/>
          </a:xfrm>
          <a:prstGeom prst="rect">
            <a:avLst/>
          </a:prstGeom>
          <a:noFill/>
        </p:spPr>
        <p:txBody>
          <a:bodyPr wrap="square" rtlCol="0">
            <a:spAutoFit/>
          </a:bodyPr>
          <a:lstStyle/>
          <a:p>
            <a:pPr algn="ctr"/>
            <a:r>
              <a:rPr lang="en-IN" sz="6000" b="1" dirty="0">
                <a:solidFill>
                  <a:schemeClr val="bg1"/>
                </a:solidFill>
              </a:rPr>
              <a:t>Back-End</a:t>
            </a:r>
            <a:endParaRPr lang="en-US" sz="6000" b="1" dirty="0">
              <a:solidFill>
                <a:schemeClr val="bg1"/>
              </a:solidFill>
            </a:endParaRPr>
          </a:p>
        </p:txBody>
      </p:sp>
      <p:sp>
        <p:nvSpPr>
          <p:cNvPr id="7" name="TextBox 6">
            <a:extLst>
              <a:ext uri="{FF2B5EF4-FFF2-40B4-BE49-F238E27FC236}">
                <a16:creationId xmlns:a16="http://schemas.microsoft.com/office/drawing/2014/main" id="{62BA849A-4563-5201-5FAB-572FBBDAF4C9}"/>
              </a:ext>
            </a:extLst>
          </p:cNvPr>
          <p:cNvSpPr txBox="1"/>
          <p:nvPr/>
        </p:nvSpPr>
        <p:spPr>
          <a:xfrm>
            <a:off x="-6096000" y="3190472"/>
            <a:ext cx="6018051" cy="477054"/>
          </a:xfrm>
          <a:prstGeom prst="rect">
            <a:avLst/>
          </a:prstGeom>
          <a:noFill/>
        </p:spPr>
        <p:txBody>
          <a:bodyPr wrap="square" rtlCol="0">
            <a:spAutoFit/>
          </a:bodyPr>
          <a:lstStyle/>
          <a:p>
            <a:pPr marL="285750" indent="-285750">
              <a:buFont typeface="Courier New" panose="02070309020205020404" pitchFamily="49" charset="0"/>
              <a:buChar char="o"/>
            </a:pPr>
            <a:r>
              <a:rPr lang="en-IN" sz="2500" b="1" dirty="0">
                <a:solidFill>
                  <a:schemeClr val="bg1"/>
                </a:solidFill>
              </a:rPr>
              <a:t>Abhinav Sharma- Programmer</a:t>
            </a:r>
            <a:endParaRPr lang="en-US" sz="2500" b="1" dirty="0">
              <a:solidFill>
                <a:schemeClr val="bg1"/>
              </a:solidFill>
            </a:endParaRPr>
          </a:p>
        </p:txBody>
      </p:sp>
    </p:spTree>
    <p:extLst>
      <p:ext uri="{BB962C8B-B14F-4D97-AF65-F5344CB8AC3E}">
        <p14:creationId xmlns:p14="http://schemas.microsoft.com/office/powerpoint/2010/main" val="2870422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BC556-42FA-3923-594D-F0804625A223}"/>
              </a:ext>
            </a:extLst>
          </p:cNvPr>
          <p:cNvSpPr>
            <a:spLocks noGrp="1"/>
          </p:cNvSpPr>
          <p:nvPr>
            <p:ph type="title"/>
          </p:nvPr>
        </p:nvSpPr>
        <p:spPr>
          <a:xfrm>
            <a:off x="2112970" y="2766218"/>
            <a:ext cx="7544779" cy="1325563"/>
          </a:xfrm>
        </p:spPr>
        <p:txBody>
          <a:bodyPr>
            <a:noAutofit/>
          </a:bodyPr>
          <a:lstStyle/>
          <a:p>
            <a:r>
              <a:rPr lang="en-US" sz="4800" b="1" dirty="0">
                <a:solidFill>
                  <a:schemeClr val="bg1"/>
                </a:solidFill>
                <a:latin typeface="Arial Black" panose="020B0A04020102020204" pitchFamily="34" charset="0"/>
              </a:rPr>
              <a:t>Technologies Utilized</a:t>
            </a:r>
            <a:endParaRPr lang="en-US" sz="4800" dirty="0">
              <a:latin typeface="Arial Black" panose="020B0A04020102020204" pitchFamily="34" charset="0"/>
            </a:endParaRPr>
          </a:p>
        </p:txBody>
      </p:sp>
      <p:pic>
        <p:nvPicPr>
          <p:cNvPr id="3" name="Picture 2">
            <a:extLst>
              <a:ext uri="{FF2B5EF4-FFF2-40B4-BE49-F238E27FC236}">
                <a16:creationId xmlns:a16="http://schemas.microsoft.com/office/drawing/2014/main" id="{4DC409F3-1886-DC68-7E4A-75F0560860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81666" y="1327254"/>
            <a:ext cx="4203492" cy="4203492"/>
          </a:xfrm>
          <a:prstGeom prst="rect">
            <a:avLst/>
          </a:prstGeom>
        </p:spPr>
      </p:pic>
      <p:sp>
        <p:nvSpPr>
          <p:cNvPr id="4" name="TextBox 3">
            <a:extLst>
              <a:ext uri="{FF2B5EF4-FFF2-40B4-BE49-F238E27FC236}">
                <a16:creationId xmlns:a16="http://schemas.microsoft.com/office/drawing/2014/main" id="{51972D2B-121F-0188-7C0C-5A59612A9D40}"/>
              </a:ext>
            </a:extLst>
          </p:cNvPr>
          <p:cNvSpPr txBox="1"/>
          <p:nvPr/>
        </p:nvSpPr>
        <p:spPr>
          <a:xfrm>
            <a:off x="12159609" y="2459504"/>
            <a:ext cx="4462119" cy="1938992"/>
          </a:xfrm>
          <a:prstGeom prst="rect">
            <a:avLst/>
          </a:prstGeom>
          <a:noFill/>
        </p:spPr>
        <p:txBody>
          <a:bodyPr wrap="none" rtlCol="0">
            <a:spAutoFit/>
          </a:bodyPr>
          <a:lstStyle/>
          <a:p>
            <a:pPr algn="ctr"/>
            <a:r>
              <a:rPr lang="en-IN" sz="6000" b="1" dirty="0">
                <a:solidFill>
                  <a:schemeClr val="bg1"/>
                </a:solidFill>
              </a:rPr>
              <a:t>Database </a:t>
            </a:r>
          </a:p>
          <a:p>
            <a:pPr algn="ctr"/>
            <a:r>
              <a:rPr lang="en-IN" sz="6000" b="1" dirty="0">
                <a:solidFill>
                  <a:schemeClr val="bg1"/>
                </a:solidFill>
              </a:rPr>
              <a:t>Management</a:t>
            </a:r>
          </a:p>
        </p:txBody>
      </p:sp>
      <p:sp>
        <p:nvSpPr>
          <p:cNvPr id="5" name="TextBox 4">
            <a:extLst>
              <a:ext uri="{FF2B5EF4-FFF2-40B4-BE49-F238E27FC236}">
                <a16:creationId xmlns:a16="http://schemas.microsoft.com/office/drawing/2014/main" id="{5247B4CA-B368-C0FD-9108-DE6ED29E6B51}"/>
              </a:ext>
            </a:extLst>
          </p:cNvPr>
          <p:cNvSpPr txBox="1"/>
          <p:nvPr/>
        </p:nvSpPr>
        <p:spPr>
          <a:xfrm>
            <a:off x="-8201628" y="2782668"/>
            <a:ext cx="7426265" cy="1292662"/>
          </a:xfrm>
          <a:prstGeom prst="rect">
            <a:avLst/>
          </a:prstGeom>
          <a:noFill/>
        </p:spPr>
        <p:txBody>
          <a:bodyPr wrap="square" rtlCol="0">
            <a:spAutoFit/>
          </a:bodyPr>
          <a:lstStyle/>
          <a:p>
            <a:pPr marL="285750" indent="-285750">
              <a:buFont typeface="Courier New" panose="02070309020205020404" pitchFamily="49" charset="0"/>
              <a:buChar char="o"/>
            </a:pPr>
            <a:r>
              <a:rPr lang="en-IN" sz="2600" b="1" dirty="0">
                <a:solidFill>
                  <a:schemeClr val="bg1"/>
                </a:solidFill>
              </a:rPr>
              <a:t>Suraj Singh Chauhan: Database Developer</a:t>
            </a:r>
          </a:p>
          <a:p>
            <a:endParaRPr lang="en-IN" sz="2600" b="1" dirty="0">
              <a:solidFill>
                <a:schemeClr val="bg1"/>
              </a:solidFill>
            </a:endParaRPr>
          </a:p>
          <a:p>
            <a:pPr marL="285750" indent="-285750">
              <a:buFont typeface="Courier New" panose="02070309020205020404" pitchFamily="49" charset="0"/>
              <a:buChar char="o"/>
            </a:pPr>
            <a:r>
              <a:rPr lang="en-IN" sz="2600" b="1" dirty="0">
                <a:solidFill>
                  <a:schemeClr val="bg1"/>
                </a:solidFill>
              </a:rPr>
              <a:t>Priyanshu Danu: Database Manager</a:t>
            </a:r>
            <a:endParaRPr lang="en-US" sz="2600" b="1" dirty="0">
              <a:solidFill>
                <a:schemeClr val="bg1"/>
              </a:solidFill>
            </a:endParaRPr>
          </a:p>
        </p:txBody>
      </p:sp>
      <p:pic>
        <p:nvPicPr>
          <p:cNvPr id="8" name="Picture 7">
            <a:extLst>
              <a:ext uri="{FF2B5EF4-FFF2-40B4-BE49-F238E27FC236}">
                <a16:creationId xmlns:a16="http://schemas.microsoft.com/office/drawing/2014/main" id="{A3D0F350-F2F8-3551-F46F-7473DDA570B4}"/>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Blur radius="80"/>
                    </a14:imgEffect>
                    <a14:imgEffect>
                      <a14:brightnessContrast bright="-20000"/>
                    </a14:imgEffect>
                  </a14:imgLayer>
                </a14:imgProps>
              </a:ext>
              <a:ext uri="{28A0092B-C50C-407E-A947-70E740481C1C}">
                <a14:useLocalDpi xmlns:a14="http://schemas.microsoft.com/office/drawing/2010/main" val="0"/>
              </a:ext>
            </a:extLst>
          </a:blip>
          <a:srcRect r="50000"/>
          <a:stretch/>
        </p:blipFill>
        <p:spPr>
          <a:xfrm>
            <a:off x="-7131873" y="-486030"/>
            <a:ext cx="6266632" cy="7830060"/>
          </a:xfrm>
          <a:prstGeom prst="rect">
            <a:avLst/>
          </a:prstGeom>
        </p:spPr>
      </p:pic>
      <p:sp>
        <p:nvSpPr>
          <p:cNvPr id="9" name="Content Placeholder 2">
            <a:extLst>
              <a:ext uri="{FF2B5EF4-FFF2-40B4-BE49-F238E27FC236}">
                <a16:creationId xmlns:a16="http://schemas.microsoft.com/office/drawing/2014/main" id="{5E90633C-B178-5407-B9AB-755CCC2E1485}"/>
              </a:ext>
            </a:extLst>
          </p:cNvPr>
          <p:cNvSpPr>
            <a:spLocks noGrp="1"/>
          </p:cNvSpPr>
          <p:nvPr>
            <p:ph idx="1"/>
          </p:nvPr>
        </p:nvSpPr>
        <p:spPr>
          <a:xfrm>
            <a:off x="-7076328" y="221105"/>
            <a:ext cx="5916118" cy="6415790"/>
          </a:xfrm>
        </p:spPr>
        <p:txBody>
          <a:bodyPr>
            <a:normAutofit fontScale="92500" lnSpcReduction="20000"/>
          </a:bodyPr>
          <a:lstStyle/>
          <a:p>
            <a:pPr marL="0" indent="0">
              <a:buNone/>
            </a:pPr>
            <a:r>
              <a:rPr lang="en-US" b="1" dirty="0">
                <a:solidFill>
                  <a:schemeClr val="bg1"/>
                </a:solidFill>
              </a:rPr>
              <a:t>VS Code:- </a:t>
            </a:r>
            <a:r>
              <a:rPr lang="en-GB" dirty="0">
                <a:solidFill>
                  <a:schemeClr val="bg1"/>
                </a:solidFill>
              </a:rPr>
              <a:t>Visual Studio Code (VS Code) is a free, open-source code editor developed by Microsoft. It is lightweight yet powerful, supporting a wide range of programming languages and development tasks.</a:t>
            </a:r>
          </a:p>
          <a:p>
            <a:endParaRPr lang="en-GB" dirty="0">
              <a:solidFill>
                <a:schemeClr val="bg1"/>
              </a:solidFill>
            </a:endParaRPr>
          </a:p>
          <a:p>
            <a:pPr marL="0" indent="0">
              <a:buNone/>
            </a:pPr>
            <a:r>
              <a:rPr lang="en-GB" dirty="0">
                <a:solidFill>
                  <a:schemeClr val="bg1"/>
                </a:solidFill>
              </a:rPr>
              <a:t>Where It’s Used:</a:t>
            </a:r>
          </a:p>
          <a:p>
            <a:r>
              <a:rPr lang="en-GB" dirty="0">
                <a:solidFill>
                  <a:schemeClr val="bg1"/>
                </a:solidFill>
              </a:rPr>
              <a:t>Web Development: For writing and debugging code in HTML, CSS, JavaScript, and frameworks like React and Angular.</a:t>
            </a:r>
          </a:p>
          <a:p>
            <a:r>
              <a:rPr lang="en-GB" dirty="0">
                <a:solidFill>
                  <a:schemeClr val="bg1"/>
                </a:solidFill>
              </a:rPr>
              <a:t>Software Development: Supports languages like Python, Java, C++, and more, making it versatile for various software projects.</a:t>
            </a:r>
          </a:p>
          <a:p>
            <a:r>
              <a:rPr lang="en-GB" dirty="0">
                <a:solidFill>
                  <a:schemeClr val="bg1"/>
                </a:solidFill>
              </a:rPr>
              <a:t>Data Science: Used for writing and running code in languages like Python and R, with extensions for Jupyter notebooks.</a:t>
            </a:r>
            <a:endParaRPr lang="en-US" dirty="0">
              <a:solidFill>
                <a:schemeClr val="bg1"/>
              </a:solidFill>
            </a:endParaRPr>
          </a:p>
        </p:txBody>
      </p:sp>
    </p:spTree>
    <p:extLst>
      <p:ext uri="{BB962C8B-B14F-4D97-AF65-F5344CB8AC3E}">
        <p14:creationId xmlns:p14="http://schemas.microsoft.com/office/powerpoint/2010/main" val="1556250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C6A949-03CF-2438-4332-08F88DF5C83C}"/>
              </a:ext>
            </a:extLst>
          </p:cNvPr>
          <p:cNvSpPr>
            <a:spLocks noGrp="1"/>
          </p:cNvSpPr>
          <p:nvPr>
            <p:ph idx="1"/>
          </p:nvPr>
        </p:nvSpPr>
        <p:spPr>
          <a:xfrm>
            <a:off x="179882" y="221105"/>
            <a:ext cx="5916118" cy="6415790"/>
          </a:xfrm>
        </p:spPr>
        <p:txBody>
          <a:bodyPr>
            <a:normAutofit fontScale="92500" lnSpcReduction="20000"/>
          </a:bodyPr>
          <a:lstStyle/>
          <a:p>
            <a:pPr marL="0" indent="0">
              <a:buNone/>
            </a:pPr>
            <a:r>
              <a:rPr lang="en-US" b="1" dirty="0">
                <a:solidFill>
                  <a:schemeClr val="bg1"/>
                </a:solidFill>
              </a:rPr>
              <a:t>VS Code:- </a:t>
            </a:r>
            <a:r>
              <a:rPr lang="en-GB" dirty="0">
                <a:solidFill>
                  <a:schemeClr val="bg1"/>
                </a:solidFill>
              </a:rPr>
              <a:t>Visual Studio Code (VS Code) is a free, open-source code editor developed by Microsoft. It is lightweight yet powerful, supporting a wide range of programming languages and development tasks.</a:t>
            </a:r>
          </a:p>
          <a:p>
            <a:endParaRPr lang="en-GB" dirty="0">
              <a:solidFill>
                <a:schemeClr val="bg1"/>
              </a:solidFill>
            </a:endParaRPr>
          </a:p>
          <a:p>
            <a:pPr marL="0" indent="0">
              <a:buNone/>
            </a:pPr>
            <a:r>
              <a:rPr lang="en-GB" dirty="0">
                <a:solidFill>
                  <a:schemeClr val="bg1"/>
                </a:solidFill>
              </a:rPr>
              <a:t>Where It’s Used:</a:t>
            </a:r>
          </a:p>
          <a:p>
            <a:r>
              <a:rPr lang="en-GB" dirty="0">
                <a:solidFill>
                  <a:schemeClr val="bg1"/>
                </a:solidFill>
              </a:rPr>
              <a:t>Web Development: For writing and debugging code in HTML, CSS, JavaScript, and frameworks like React and Angular.</a:t>
            </a:r>
          </a:p>
          <a:p>
            <a:r>
              <a:rPr lang="en-GB" dirty="0">
                <a:solidFill>
                  <a:schemeClr val="bg1"/>
                </a:solidFill>
              </a:rPr>
              <a:t>Software Development: Supports languages like Python, Java, C++, and more, making it versatile for various software projects.</a:t>
            </a:r>
          </a:p>
          <a:p>
            <a:r>
              <a:rPr lang="en-GB" dirty="0">
                <a:solidFill>
                  <a:schemeClr val="bg1"/>
                </a:solidFill>
              </a:rPr>
              <a:t>Data Science: Used for writing and running code in languages like Python and R, with extensions for Jupyter notebooks.</a:t>
            </a:r>
            <a:endParaRPr lang="en-US" dirty="0">
              <a:solidFill>
                <a:schemeClr val="bg1"/>
              </a:solidFill>
            </a:endParaRPr>
          </a:p>
        </p:txBody>
      </p:sp>
      <p:pic>
        <p:nvPicPr>
          <p:cNvPr id="5" name="Picture 4">
            <a:extLst>
              <a:ext uri="{FF2B5EF4-FFF2-40B4-BE49-F238E27FC236}">
                <a16:creationId xmlns:a16="http://schemas.microsoft.com/office/drawing/2014/main" id="{AD6CDC70-ABB2-30A9-87E1-9B7DE83A90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25456" y="1327254"/>
            <a:ext cx="4203492" cy="4203492"/>
          </a:xfrm>
          <a:prstGeom prst="rect">
            <a:avLst/>
          </a:prstGeom>
        </p:spPr>
      </p:pic>
      <p:pic>
        <p:nvPicPr>
          <p:cNvPr id="8" name="Picture 7">
            <a:extLst>
              <a:ext uri="{FF2B5EF4-FFF2-40B4-BE49-F238E27FC236}">
                <a16:creationId xmlns:a16="http://schemas.microsoft.com/office/drawing/2014/main" id="{79234DBB-87A5-CCFA-5A1E-77F3EE769D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12252" y="1152673"/>
            <a:ext cx="4483227" cy="4048914"/>
          </a:xfrm>
          <a:prstGeom prst="rect">
            <a:avLst/>
          </a:prstGeom>
          <a:effectLst>
            <a:outerShdw dir="5400000" algn="ctr" rotWithShape="0">
              <a:srgbClr val="000000">
                <a:alpha val="0"/>
              </a:srgbClr>
            </a:outerShdw>
          </a:effectLst>
        </p:spPr>
      </p:pic>
      <p:sp>
        <p:nvSpPr>
          <p:cNvPr id="2" name="Title 1">
            <a:extLst>
              <a:ext uri="{FF2B5EF4-FFF2-40B4-BE49-F238E27FC236}">
                <a16:creationId xmlns:a16="http://schemas.microsoft.com/office/drawing/2014/main" id="{9E4658C1-6D75-CB3A-D8DC-FC441CE9AFA6}"/>
              </a:ext>
            </a:extLst>
          </p:cNvPr>
          <p:cNvSpPr>
            <a:spLocks noGrp="1"/>
          </p:cNvSpPr>
          <p:nvPr>
            <p:ph type="title"/>
          </p:nvPr>
        </p:nvSpPr>
        <p:spPr>
          <a:xfrm>
            <a:off x="2112970" y="-2307228"/>
            <a:ext cx="7544779" cy="1325563"/>
          </a:xfrm>
        </p:spPr>
        <p:txBody>
          <a:bodyPr>
            <a:noAutofit/>
          </a:bodyPr>
          <a:lstStyle/>
          <a:p>
            <a:r>
              <a:rPr lang="en-US" sz="4800" b="1" dirty="0">
                <a:solidFill>
                  <a:schemeClr val="bg1"/>
                </a:solidFill>
                <a:latin typeface="Arial Black" panose="020B0A04020102020204" pitchFamily="34" charset="0"/>
              </a:rPr>
              <a:t>Technologies Utilized</a:t>
            </a:r>
            <a:endParaRPr lang="en-US" sz="4800" dirty="0">
              <a:latin typeface="Arial Black" panose="020B0A04020102020204" pitchFamily="34" charset="0"/>
            </a:endParaRPr>
          </a:p>
        </p:txBody>
      </p:sp>
    </p:spTree>
    <p:extLst>
      <p:ext uri="{BB962C8B-B14F-4D97-AF65-F5344CB8AC3E}">
        <p14:creationId xmlns:p14="http://schemas.microsoft.com/office/powerpoint/2010/main" val="136725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6000" b="-6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D59E65-0C5D-928D-D20C-E57728BD08A3}"/>
              </a:ext>
            </a:extLst>
          </p:cNvPr>
          <p:cNvSpPr>
            <a:spLocks noGrp="1"/>
          </p:cNvSpPr>
          <p:nvPr>
            <p:ph idx="1"/>
          </p:nvPr>
        </p:nvSpPr>
        <p:spPr>
          <a:xfrm>
            <a:off x="224852" y="269824"/>
            <a:ext cx="5744925" cy="6355828"/>
          </a:xfrm>
        </p:spPr>
        <p:txBody>
          <a:bodyPr>
            <a:normAutofit fontScale="92500" lnSpcReduction="20000"/>
          </a:bodyPr>
          <a:lstStyle/>
          <a:p>
            <a:pPr marL="0" indent="0">
              <a:buNone/>
            </a:pPr>
            <a:r>
              <a:rPr lang="en-US" b="1" dirty="0">
                <a:solidFill>
                  <a:schemeClr val="bg1"/>
                </a:solidFill>
              </a:rPr>
              <a:t>GitHub:- </a:t>
            </a:r>
            <a:r>
              <a:rPr lang="en-GB" dirty="0">
                <a:solidFill>
                  <a:schemeClr val="bg1"/>
                </a:solidFill>
              </a:rPr>
              <a:t>GitHub is a web-based platform that uses Git, a version control system, to help developers manage and track changes in their code. It facilitates collaboration by allowing multiple people to work on a project simultaneously.</a:t>
            </a:r>
          </a:p>
          <a:p>
            <a:endParaRPr lang="en-GB" dirty="0">
              <a:solidFill>
                <a:schemeClr val="bg1"/>
              </a:solidFill>
            </a:endParaRPr>
          </a:p>
          <a:p>
            <a:pPr marL="0" indent="0">
              <a:buNone/>
            </a:pPr>
            <a:r>
              <a:rPr lang="en-GB" dirty="0">
                <a:solidFill>
                  <a:schemeClr val="bg1"/>
                </a:solidFill>
              </a:rPr>
              <a:t>Where It’s Used:</a:t>
            </a:r>
          </a:p>
          <a:p>
            <a:r>
              <a:rPr lang="en-GB" dirty="0">
                <a:solidFill>
                  <a:schemeClr val="bg1"/>
                </a:solidFill>
              </a:rPr>
              <a:t>Version Control: To keep track of code changes and manage different versions of a project.</a:t>
            </a:r>
          </a:p>
          <a:p>
            <a:r>
              <a:rPr lang="en-GB" dirty="0">
                <a:solidFill>
                  <a:schemeClr val="bg1"/>
                </a:solidFill>
              </a:rPr>
              <a:t>Collaboration: Enables teams to work together on code, review changes, and merge contributions.</a:t>
            </a:r>
          </a:p>
          <a:p>
            <a:r>
              <a:rPr lang="en-GB" dirty="0">
                <a:solidFill>
                  <a:schemeClr val="bg1"/>
                </a:solidFill>
              </a:rPr>
              <a:t>Open Source Projects: Hosts a vast number of open-source projects, allowing developers to contribute and collaborate globally.</a:t>
            </a:r>
            <a:endParaRPr lang="en-US" dirty="0">
              <a:solidFill>
                <a:schemeClr val="bg1"/>
              </a:solidFill>
            </a:endParaRPr>
          </a:p>
        </p:txBody>
      </p:sp>
      <p:pic>
        <p:nvPicPr>
          <p:cNvPr id="7" name="Picture 6">
            <a:extLst>
              <a:ext uri="{FF2B5EF4-FFF2-40B4-BE49-F238E27FC236}">
                <a16:creationId xmlns:a16="http://schemas.microsoft.com/office/drawing/2014/main" id="{F62A6F79-D497-A739-3BDB-F1600A6358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5652" y="1152673"/>
            <a:ext cx="4483227" cy="4048914"/>
          </a:xfrm>
          <a:prstGeom prst="rect">
            <a:avLst/>
          </a:prstGeom>
          <a:effectLst>
            <a:outerShdw dir="5400000" algn="ctr" rotWithShape="0">
              <a:srgbClr val="000000">
                <a:alpha val="0"/>
              </a:srgbClr>
            </a:outerShdw>
          </a:effectLst>
        </p:spPr>
      </p:pic>
      <p:pic>
        <p:nvPicPr>
          <p:cNvPr id="2" name="Picture 1">
            <a:extLst>
              <a:ext uri="{FF2B5EF4-FFF2-40B4-BE49-F238E27FC236}">
                <a16:creationId xmlns:a16="http://schemas.microsoft.com/office/drawing/2014/main" id="{B37C9A79-963E-758A-F21C-7A62598E3D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84256" y="1327254"/>
            <a:ext cx="4203492" cy="4203492"/>
          </a:xfrm>
          <a:prstGeom prst="rect">
            <a:avLst/>
          </a:prstGeom>
        </p:spPr>
      </p:pic>
      <p:pic>
        <p:nvPicPr>
          <p:cNvPr id="4" name="Picture 3">
            <a:extLst>
              <a:ext uri="{FF2B5EF4-FFF2-40B4-BE49-F238E27FC236}">
                <a16:creationId xmlns:a16="http://schemas.microsoft.com/office/drawing/2014/main" id="{AB66A5E6-5F84-348F-0F68-CEEAE9AF89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609074" y="2718558"/>
            <a:ext cx="5230761" cy="1420884"/>
          </a:xfrm>
          <a:prstGeom prst="rect">
            <a:avLst/>
          </a:prstGeom>
        </p:spPr>
      </p:pic>
      <p:sp>
        <p:nvSpPr>
          <p:cNvPr id="17" name="Content Placeholder 2">
            <a:extLst>
              <a:ext uri="{FF2B5EF4-FFF2-40B4-BE49-F238E27FC236}">
                <a16:creationId xmlns:a16="http://schemas.microsoft.com/office/drawing/2014/main" id="{0C1696D5-D431-7243-E386-A0D421C3BA53}"/>
              </a:ext>
            </a:extLst>
          </p:cNvPr>
          <p:cNvSpPr txBox="1">
            <a:spLocks/>
          </p:cNvSpPr>
          <p:nvPr/>
        </p:nvSpPr>
        <p:spPr>
          <a:xfrm>
            <a:off x="-6191424" y="221105"/>
            <a:ext cx="5916118" cy="641579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chemeClr val="bg1"/>
                </a:solidFill>
              </a:rPr>
              <a:t>VS Code:- </a:t>
            </a:r>
            <a:r>
              <a:rPr lang="en-GB" dirty="0">
                <a:solidFill>
                  <a:schemeClr val="bg1"/>
                </a:solidFill>
              </a:rPr>
              <a:t>Visual Studio Code (VS Code) is a free, open-source code editor developed by Microsoft. It is lightweight yet powerful, supporting a wide range of programming languages and development tasks.</a:t>
            </a:r>
          </a:p>
          <a:p>
            <a:endParaRPr lang="en-GB" dirty="0">
              <a:solidFill>
                <a:schemeClr val="bg1"/>
              </a:solidFill>
            </a:endParaRPr>
          </a:p>
          <a:p>
            <a:pPr marL="0" indent="0">
              <a:buFont typeface="Arial" panose="020B0604020202020204" pitchFamily="34" charset="0"/>
              <a:buNone/>
            </a:pPr>
            <a:r>
              <a:rPr lang="en-GB" dirty="0">
                <a:solidFill>
                  <a:schemeClr val="bg1"/>
                </a:solidFill>
              </a:rPr>
              <a:t>Where It’s Used:</a:t>
            </a:r>
          </a:p>
          <a:p>
            <a:r>
              <a:rPr lang="en-GB" dirty="0">
                <a:solidFill>
                  <a:schemeClr val="bg1"/>
                </a:solidFill>
              </a:rPr>
              <a:t>Web Development: For writing and debugging code in HTML, CSS, JavaScript, and frameworks like React and Angular.</a:t>
            </a:r>
          </a:p>
          <a:p>
            <a:r>
              <a:rPr lang="en-GB" dirty="0">
                <a:solidFill>
                  <a:schemeClr val="bg1"/>
                </a:solidFill>
              </a:rPr>
              <a:t>Software Development: Supports languages like Python, Java, C++, and more, making it versatile for various software projects.</a:t>
            </a:r>
          </a:p>
          <a:p>
            <a:r>
              <a:rPr lang="en-GB" dirty="0">
                <a:solidFill>
                  <a:schemeClr val="bg1"/>
                </a:solidFill>
              </a:rPr>
              <a:t>Data Science: Used for writing and running code in languages like Python and R, with extensions for Jupyter notebooks.</a:t>
            </a:r>
            <a:endParaRPr lang="en-US" dirty="0">
              <a:solidFill>
                <a:schemeClr val="bg1"/>
              </a:solidFill>
            </a:endParaRPr>
          </a:p>
        </p:txBody>
      </p:sp>
    </p:spTree>
    <p:extLst>
      <p:ext uri="{BB962C8B-B14F-4D97-AF65-F5344CB8AC3E}">
        <p14:creationId xmlns:p14="http://schemas.microsoft.com/office/powerpoint/2010/main" val="19428486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1077</TotalTime>
  <Words>1211</Words>
  <Application>Microsoft Office PowerPoint</Application>
  <PresentationFormat>Widescreen</PresentationFormat>
  <Paragraphs>114</Paragraphs>
  <Slides>20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Aptos</vt:lpstr>
      <vt:lpstr>Arial</vt:lpstr>
      <vt:lpstr>Arial Black</vt:lpstr>
      <vt:lpstr>Bahnschrift</vt:lpstr>
      <vt:lpstr>Calibri</vt:lpstr>
      <vt:lpstr>Calibri Light</vt:lpstr>
      <vt:lpstr>Courier New</vt:lpstr>
      <vt:lpstr>Office Theme</vt:lpstr>
      <vt:lpstr>COUNT-IT</vt:lpstr>
      <vt:lpstr>Technologies Utilized</vt:lpstr>
      <vt:lpstr>PowerPoint Presentation</vt:lpstr>
      <vt:lpstr>PowerPoint Presentation</vt:lpstr>
      <vt:lpstr>PowerPoint Presentation</vt:lpstr>
      <vt:lpstr>PowerPoint Presentation</vt:lpstr>
      <vt:lpstr>Technologies Utilized</vt:lpstr>
      <vt:lpstr>Technologies Utilized</vt:lpstr>
      <vt:lpstr>PowerPoint Presentation</vt:lpstr>
      <vt:lpstr>PowerPoint Presentation</vt:lpstr>
      <vt:lpstr>PowerPoint Presentation</vt:lpstr>
      <vt:lpstr>PowerPoint Presentation</vt:lpstr>
      <vt:lpstr>PowerPoint Presentation</vt:lpstr>
      <vt:lpstr>Project Mission</vt:lpstr>
      <vt:lpstr>Project Mission</vt:lpstr>
      <vt:lpstr>Project Mission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abhinav sharma</dc:creator>
  <cp:lastModifiedBy>abhinav sharma</cp:lastModifiedBy>
  <cp:revision>6</cp:revision>
  <dcterms:created xsi:type="dcterms:W3CDTF">2024-08-20T07:04:26Z</dcterms:created>
  <dcterms:modified xsi:type="dcterms:W3CDTF">2024-08-22T19:15:25Z</dcterms:modified>
</cp:coreProperties>
</file>

<file path=docProps/thumbnail.jpeg>
</file>